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5" r:id="rId3"/>
    <p:sldMasterId id="2147483698" r:id="rId4"/>
    <p:sldMasterId id="2147483711" r:id="rId5"/>
  </p:sldMasterIdLst>
  <p:notesMasterIdLst>
    <p:notesMasterId r:id="rId42"/>
  </p:notesMasterIdLst>
  <p:sldIdLst>
    <p:sldId id="288" r:id="rId6"/>
    <p:sldId id="414" r:id="rId7"/>
    <p:sldId id="431" r:id="rId8"/>
    <p:sldId id="432" r:id="rId9"/>
    <p:sldId id="409" r:id="rId10"/>
    <p:sldId id="433" r:id="rId11"/>
    <p:sldId id="347" r:id="rId12"/>
    <p:sldId id="448" r:id="rId13"/>
    <p:sldId id="412" r:id="rId14"/>
    <p:sldId id="421" r:id="rId15"/>
    <p:sldId id="434" r:id="rId16"/>
    <p:sldId id="449" r:id="rId17"/>
    <p:sldId id="422" r:id="rId18"/>
    <p:sldId id="423" r:id="rId19"/>
    <p:sldId id="450" r:id="rId20"/>
    <p:sldId id="451" r:id="rId21"/>
    <p:sldId id="435" r:id="rId22"/>
    <p:sldId id="424" r:id="rId23"/>
    <p:sldId id="425" r:id="rId24"/>
    <p:sldId id="426" r:id="rId25"/>
    <p:sldId id="427" r:id="rId26"/>
    <p:sldId id="438" r:id="rId27"/>
    <p:sldId id="428" r:id="rId28"/>
    <p:sldId id="429" r:id="rId29"/>
    <p:sldId id="430" r:id="rId30"/>
    <p:sldId id="436" r:id="rId31"/>
    <p:sldId id="439" r:id="rId32"/>
    <p:sldId id="441" r:id="rId33"/>
    <p:sldId id="442" r:id="rId34"/>
    <p:sldId id="447" r:id="rId35"/>
    <p:sldId id="440" r:id="rId36"/>
    <p:sldId id="443" r:id="rId37"/>
    <p:sldId id="444" r:id="rId38"/>
    <p:sldId id="445" r:id="rId39"/>
    <p:sldId id="446" r:id="rId40"/>
    <p:sldId id="420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818FA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56" y="-2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slide" Target="slides/slide3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D87F4F-E946-4016-9849-4D30DEA1F5B6}" type="datetimeFigureOut">
              <a:rPr lang="en-US" smtClean="0"/>
              <a:pPr/>
              <a:t>5/8/2016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9C27DE-2A12-4AA8-8003-8570F28EEF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4427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6647769-262D-49F9-8EB9-D5C4F8FF7D04}" type="slidenum">
              <a:rPr lang="en-US">
                <a:solidFill>
                  <a:prstClr val="black"/>
                </a:solidFill>
              </a:rPr>
              <a:pPr/>
              <a:t>22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48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238306B-2319-4DA0-981D-3AE4DEAA819C}" type="slidenum">
              <a:rPr lang="en-US">
                <a:solidFill>
                  <a:prstClr val="black"/>
                </a:solidFill>
              </a:rPr>
              <a:pPr/>
              <a:t>27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72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2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11841D0-4C80-4B16-835F-E1965752C6A2}" type="slidenum">
              <a:rPr lang="en-US">
                <a:solidFill>
                  <a:prstClr val="black"/>
                </a:solidFill>
              </a:rPr>
              <a:pPr/>
              <a:t>28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73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3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11841D0-4C80-4B16-835F-E1965752C6A2}" type="slidenum">
              <a:rPr lang="en-US">
                <a:solidFill>
                  <a:prstClr val="black"/>
                </a:solidFill>
              </a:rPr>
              <a:pPr/>
              <a:t>29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73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3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fld id="{A316E8B0-F3B8-4D01-A575-825E6E755877}" type="slidenum">
              <a:rPr lang="en-US" smtClean="0">
                <a:latin typeface="Arial" charset="0"/>
              </a:rPr>
              <a:pPr eaLnBrk="1" hangingPunct="1"/>
              <a:t>36</a:t>
            </a:fld>
            <a:endParaRPr lang="en-US" smtClean="0">
              <a:latin typeface="Arial" charset="0"/>
            </a:endParaRPr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24475" y="76200"/>
            <a:ext cx="37433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34634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38911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90200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24475" y="76200"/>
            <a:ext cx="37433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415852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90600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none"/>
        </p:style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>
            <a:lvl1pPr>
              <a:defRPr sz="3200"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96200" y="0"/>
            <a:ext cx="1295400" cy="39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723506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72400" y="0"/>
            <a:ext cx="1295400" cy="39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312982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42572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34190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72400" y="0"/>
            <a:ext cx="1295400" cy="39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947591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72400" y="0"/>
            <a:ext cx="1295400" cy="39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540857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1793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95542"/>
            <a:ext cx="8229600" cy="990600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none"/>
        </p:style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96200" y="0"/>
            <a:ext cx="1295400" cy="39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466949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72400" y="61658"/>
            <a:ext cx="1295400" cy="39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506523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17936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21976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533400" y="685800"/>
            <a:ext cx="7924800" cy="5334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AAE728D-5D46-45B8-9317-D4368BAEE706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77372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24475" y="76200"/>
            <a:ext cx="37433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6051834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90600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none"/>
        </p:style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>
            <a:lvl1pPr>
              <a:defRPr sz="3200"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96200" y="0"/>
            <a:ext cx="1295400" cy="39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0946372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72400" y="0"/>
            <a:ext cx="1295400" cy="39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571859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389717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198197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72400" y="0"/>
            <a:ext cx="1295400" cy="39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286336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72400" y="0"/>
            <a:ext cx="1295400" cy="39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4261884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72400" y="0"/>
            <a:ext cx="1295400" cy="39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6273831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203054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72400" y="61658"/>
            <a:ext cx="1295400" cy="39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3503161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765046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450007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533400" y="685800"/>
            <a:ext cx="7924800" cy="5334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AAE728D-5D46-45B8-9317-D4368BAEE706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201643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24475" y="76200"/>
            <a:ext cx="37433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0881654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90600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none"/>
        </p:style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>
            <a:lvl1pPr>
              <a:defRPr sz="3200"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96200" y="0"/>
            <a:ext cx="1295400" cy="39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8645398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72400" y="0"/>
            <a:ext cx="1295400" cy="39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441562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05461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718092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8704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72400" y="0"/>
            <a:ext cx="1295400" cy="39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0049145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72400" y="0"/>
            <a:ext cx="1295400" cy="39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9834645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054114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72400" y="61658"/>
            <a:ext cx="1295400" cy="39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949007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882122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363713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533400" y="685800"/>
            <a:ext cx="7924800" cy="5334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AAE728D-5D46-45B8-9317-D4368BAEE706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16618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24475" y="76200"/>
            <a:ext cx="37433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5613831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90600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none"/>
        </p:style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>
            <a:lvl1pPr>
              <a:defRPr sz="3200"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96200" y="0"/>
            <a:ext cx="1295400" cy="39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39602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077168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72400" y="0"/>
            <a:ext cx="1295400" cy="39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7601183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450288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212325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72400" y="0"/>
            <a:ext cx="1295400" cy="39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2292461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72400" y="0"/>
            <a:ext cx="1295400" cy="39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3711337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591530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72400" y="61658"/>
            <a:ext cx="1295400" cy="39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8924069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20750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045130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533400" y="685800"/>
            <a:ext cx="7924800" cy="5334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AAE728D-5D46-45B8-9317-D4368BAEE706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2029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72400" y="0"/>
            <a:ext cx="1295400" cy="39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9261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72400" y="0"/>
            <a:ext cx="1295400" cy="39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9037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52606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72400" y="61658"/>
            <a:ext cx="1295400" cy="39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43495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none"/>
        </p:style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8191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none"/>
        </p:style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791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none"/>
        </p:style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5916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none"/>
        </p:style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810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none"/>
        </p:style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1573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google.com.eg/url?sa=i&amp;rct=j&amp;q=countercurrent+multiplier+system+of+kidney&amp;source=images&amp;cd=&amp;cad=rja&amp;docid=kxEk8CKqNoaizM&amp;tbnid=RitLpVnaAm9XOM:&amp;ved=0CAUQjRw&amp;url=http://www.cixip.com/index.php/page/content/id/1590&amp;ei=4ZJDUYqOG4PGPYnagbgD&amp;psig=AFQjCNFsSXSvOpF563hguKkI7RCcza-3Ag&amp;ust=1363469061594942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google.com.eg/url?sa=i&amp;rct=j&amp;q=Na%20reabsorption%20by%20thick%20ASCENDING%20LOOP%20OF%20HENLE&amp;source=images&amp;cd=&amp;cad=rja&amp;docid=HZyXoBmExbtXAM&amp;tbnid=en2YoI3uDLNigM:&amp;ved=0CAUQjRw&amp;url=http://www.hastane.deu.edu.tr/merkezlab/dokuman/ismia/web/www.diaglab.vet.cornell.edu/clinpath/modules/ua-rout/sg.htm&amp;ei=95ZDUd_kJsLTPLf6gMAL&amp;psig=AFQjCNGuNMK9II8H0E9JyRguk4GNRl7QLA&amp;ust=1363470436499565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0.png"/><Relationship Id="rId4" Type="http://schemas.openxmlformats.org/officeDocument/2006/relationships/oleObject" Target="../embeddings/oleObject1.bin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5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3.png"/><Relationship Id="rId4" Type="http://schemas.openxmlformats.org/officeDocument/2006/relationships/oleObject" Target="../embeddings/oleObject2.bin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55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4.png"/><Relationship Id="rId4" Type="http://schemas.openxmlformats.org/officeDocument/2006/relationships/oleObject" Target="../embeddings/oleObject3.bin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7620000" cy="3733800"/>
          </a:xfrm>
          <a:solidFill>
            <a:srgbClr val="2818FA"/>
          </a:solidFill>
        </p:spPr>
        <p:txBody>
          <a:bodyPr>
            <a:noAutofit/>
          </a:bodyPr>
          <a:lstStyle/>
          <a:p>
            <a:pPr marL="75565">
              <a:lnSpc>
                <a:spcPct val="130000"/>
              </a:lnSpc>
              <a:spcBef>
                <a:spcPts val="0"/>
              </a:spcBef>
              <a:tabLst>
                <a:tab pos="-1676400" algn="r"/>
                <a:tab pos="-1219200" algn="r"/>
              </a:tabLst>
            </a:pPr>
            <a:r>
              <a:rPr lang="en-GB" sz="4800" u="heavy" dirty="0">
                <a:solidFill>
                  <a:srgbClr val="FFFF00"/>
                </a:solidFill>
                <a:latin typeface="Aharoni" panose="02010803020104030203" pitchFamily="2" charset="-79"/>
                <a:ea typeface="Gungsuh"/>
                <a:cs typeface="Aharoni" panose="02010803020104030203" pitchFamily="2" charset="-79"/>
              </a:rPr>
              <a:t>COUNTER CURRENT </a:t>
            </a:r>
            <a:r>
              <a:rPr lang="en-GB" sz="4800" u="heavy" dirty="0" smtClean="0">
                <a:solidFill>
                  <a:srgbClr val="FFFF00"/>
                </a:solidFill>
                <a:latin typeface="Aharoni" panose="02010803020104030203" pitchFamily="2" charset="-79"/>
                <a:ea typeface="Gungsuh"/>
                <a:cs typeface="Aharoni" panose="02010803020104030203" pitchFamily="2" charset="-79"/>
              </a:rPr>
              <a:t>MECHANISM</a:t>
            </a:r>
            <a:br>
              <a:rPr lang="en-GB" sz="4800" u="heavy" dirty="0" smtClean="0">
                <a:solidFill>
                  <a:srgbClr val="FFFF00"/>
                </a:solidFill>
                <a:latin typeface="Aharoni" panose="02010803020104030203" pitchFamily="2" charset="-79"/>
                <a:ea typeface="Gungsuh"/>
                <a:cs typeface="Aharoni" panose="02010803020104030203" pitchFamily="2" charset="-79"/>
              </a:rPr>
            </a:br>
            <a:r>
              <a:rPr lang="en-GB" sz="3600" dirty="0" smtClean="0">
                <a:solidFill>
                  <a:srgbClr val="FFFF00"/>
                </a:solidFill>
                <a:latin typeface="Aharoni" panose="02010803020104030203" pitchFamily="2" charset="-79"/>
                <a:ea typeface="Gungsuh"/>
                <a:cs typeface="Aharoni" panose="02010803020104030203" pitchFamily="2" charset="-79"/>
              </a:rPr>
              <a:t>the power of the kidney to concentrate urine</a:t>
            </a:r>
            <a:endParaRPr lang="en-US" sz="3600" dirty="0">
              <a:solidFill>
                <a:srgbClr val="FFFF00"/>
              </a:solidFill>
              <a:effectLst/>
              <a:latin typeface="Aharoni" panose="02010803020104030203" pitchFamily="2" charset="-79"/>
              <a:ea typeface="Times New Roman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4054800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763000" cy="5638800"/>
          </a:xfrm>
        </p:spPr>
        <p:txBody>
          <a:bodyPr>
            <a:noAutofit/>
          </a:bodyPr>
          <a:lstStyle/>
          <a:p>
            <a:pPr lvl="0" algn="just">
              <a:lnSpc>
                <a:spcPct val="130000"/>
              </a:lnSpc>
              <a:spcBef>
                <a:spcPts val="0"/>
              </a:spcBef>
              <a:buFont typeface="Wingdings"/>
              <a:buChar char=""/>
            </a:pPr>
            <a:r>
              <a:rPr lang="en-US" sz="2800" b="1" u="heavy" dirty="0">
                <a:latin typeface="Cambria"/>
                <a:ea typeface="SimSun"/>
              </a:rPr>
              <a:t>Aim:</a:t>
            </a:r>
            <a:endParaRPr lang="en-US" sz="2400" dirty="0">
              <a:latin typeface="Times New Roman"/>
              <a:ea typeface="SimSun"/>
            </a:endParaRPr>
          </a:p>
          <a:p>
            <a:pPr lvl="0" algn="just">
              <a:lnSpc>
                <a:spcPct val="130000"/>
              </a:lnSpc>
              <a:spcBef>
                <a:spcPts val="0"/>
              </a:spcBef>
              <a:buFont typeface="Times New Roman"/>
              <a:buChar char="-"/>
            </a:pPr>
            <a:r>
              <a:rPr lang="en-US" sz="2800" dirty="0">
                <a:latin typeface="Cambria"/>
                <a:ea typeface="SimSun"/>
              </a:rPr>
              <a:t>Osmotic pressure in </a:t>
            </a:r>
            <a:r>
              <a:rPr lang="en-US" sz="2800" b="1" i="1" dirty="0">
                <a:latin typeface="Cambria"/>
                <a:ea typeface="SimSun"/>
              </a:rPr>
              <a:t>superficial</a:t>
            </a:r>
            <a:r>
              <a:rPr lang="en-US" sz="2800" dirty="0">
                <a:latin typeface="Cambria"/>
                <a:ea typeface="SimSun"/>
              </a:rPr>
              <a:t> layers of renal medulla = </a:t>
            </a:r>
            <a:r>
              <a:rPr lang="en-US" sz="2800" b="1" dirty="0">
                <a:latin typeface="Cambria"/>
                <a:ea typeface="SimSun"/>
              </a:rPr>
              <a:t>300</a:t>
            </a:r>
            <a:r>
              <a:rPr lang="en-US" sz="2800" dirty="0">
                <a:latin typeface="Cambria"/>
                <a:ea typeface="SimSun"/>
              </a:rPr>
              <a:t> </a:t>
            </a:r>
            <a:r>
              <a:rPr lang="en-US" sz="2800" dirty="0" err="1">
                <a:latin typeface="Cambria"/>
                <a:ea typeface="SimSun"/>
              </a:rPr>
              <a:t>mosmol</a:t>
            </a:r>
            <a:r>
              <a:rPr lang="en-US" sz="2800" dirty="0">
                <a:latin typeface="Cambria"/>
                <a:ea typeface="SimSun"/>
              </a:rPr>
              <a:t>/L.</a:t>
            </a:r>
            <a:endParaRPr lang="en-US" sz="2400" dirty="0">
              <a:latin typeface="Times New Roman"/>
              <a:ea typeface="SimSun"/>
            </a:endParaRPr>
          </a:p>
          <a:p>
            <a:pPr lvl="0" algn="just">
              <a:lnSpc>
                <a:spcPct val="130000"/>
              </a:lnSpc>
              <a:spcBef>
                <a:spcPts val="0"/>
              </a:spcBef>
              <a:buFont typeface="Times New Roman"/>
              <a:buChar char="-"/>
            </a:pPr>
            <a:r>
              <a:rPr lang="en-US" sz="2800" dirty="0">
                <a:latin typeface="Cambria"/>
                <a:ea typeface="SimSun"/>
              </a:rPr>
              <a:t>Osmotic pressure in </a:t>
            </a:r>
            <a:r>
              <a:rPr lang="en-US" sz="2800" b="1" i="1" dirty="0">
                <a:latin typeface="Cambria"/>
                <a:ea typeface="SimSun"/>
              </a:rPr>
              <a:t>deep</a:t>
            </a:r>
            <a:r>
              <a:rPr lang="en-US" sz="2800" dirty="0">
                <a:latin typeface="Cambria"/>
                <a:ea typeface="SimSun"/>
              </a:rPr>
              <a:t> layers of renal medulla = </a:t>
            </a:r>
            <a:r>
              <a:rPr lang="en-US" sz="2800" b="1" dirty="0">
                <a:latin typeface="Cambria"/>
                <a:ea typeface="SimSun"/>
              </a:rPr>
              <a:t>1200</a:t>
            </a:r>
            <a:r>
              <a:rPr lang="en-US" sz="2800" dirty="0">
                <a:latin typeface="Cambria"/>
                <a:ea typeface="SimSun"/>
              </a:rPr>
              <a:t> </a:t>
            </a:r>
            <a:r>
              <a:rPr lang="en-US" sz="2800" dirty="0" err="1">
                <a:latin typeface="Cambria"/>
                <a:ea typeface="SimSun"/>
              </a:rPr>
              <a:t>mosmol</a:t>
            </a:r>
            <a:r>
              <a:rPr lang="en-US" sz="2800" dirty="0">
                <a:latin typeface="Cambria"/>
                <a:ea typeface="SimSun"/>
              </a:rPr>
              <a:t>/L.</a:t>
            </a:r>
            <a:endParaRPr lang="en-US" sz="2400" dirty="0">
              <a:latin typeface="Times New Roman"/>
              <a:ea typeface="SimSun"/>
            </a:endParaRPr>
          </a:p>
          <a:p>
            <a:pPr lvl="0" algn="just">
              <a:lnSpc>
                <a:spcPct val="130000"/>
              </a:lnSpc>
              <a:spcBef>
                <a:spcPts val="0"/>
              </a:spcBef>
              <a:buFont typeface="Times New Roman"/>
              <a:buChar char="-"/>
            </a:pPr>
            <a:r>
              <a:rPr lang="en-US" sz="2800" b="1" dirty="0">
                <a:latin typeface="Cambria"/>
                <a:ea typeface="SimSun"/>
              </a:rPr>
              <a:t>Create hypertonic medullary </a:t>
            </a:r>
            <a:r>
              <a:rPr lang="en-US" sz="2800" b="1" dirty="0" err="1">
                <a:latin typeface="Cambria"/>
                <a:ea typeface="SimSun"/>
              </a:rPr>
              <a:t>interstitium</a:t>
            </a:r>
            <a:r>
              <a:rPr lang="en-US" sz="2800" dirty="0">
                <a:latin typeface="Cambria"/>
                <a:ea typeface="SimSun"/>
              </a:rPr>
              <a:t> </a:t>
            </a:r>
            <a:r>
              <a:rPr lang="en-US" sz="2800" dirty="0">
                <a:latin typeface="Cambria"/>
                <a:ea typeface="SimSun"/>
                <a:sym typeface="Wingdings"/>
              </a:rPr>
              <a:t></a:t>
            </a:r>
            <a:r>
              <a:rPr lang="en-US" sz="2800" dirty="0">
                <a:latin typeface="Cambria"/>
                <a:ea typeface="SimSun"/>
              </a:rPr>
              <a:t> water reabsorption from CD (=100 </a:t>
            </a:r>
            <a:r>
              <a:rPr lang="en-US" sz="2800" dirty="0" err="1">
                <a:latin typeface="Cambria"/>
                <a:ea typeface="SimSun"/>
              </a:rPr>
              <a:t>mosmol</a:t>
            </a:r>
            <a:r>
              <a:rPr lang="en-US" sz="2800" dirty="0">
                <a:latin typeface="Cambria"/>
                <a:ea typeface="SimSun"/>
              </a:rPr>
              <a:t>/L) under effect of ADH &amp; then to vasa recta.</a:t>
            </a:r>
            <a:endParaRPr lang="en-US" sz="2400" dirty="0">
              <a:latin typeface="Times New Roman"/>
              <a:ea typeface="SimSun"/>
            </a:endParaRPr>
          </a:p>
          <a:p>
            <a:pPr marL="457200" lvl="1" indent="0">
              <a:buNone/>
              <a:defRPr/>
            </a:pPr>
            <a:endParaRPr lang="en-US" sz="2000" dirty="0">
              <a:solidFill>
                <a:prstClr val="black"/>
              </a:solidFill>
            </a:endParaRPr>
          </a:p>
        </p:txBody>
      </p:sp>
      <p:sp>
        <p:nvSpPr>
          <p:cNvPr id="4608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190192"/>
            <a:ext cx="7924800" cy="783035"/>
          </a:xfrm>
          <a:prstGeom prst="rect">
            <a:avLst/>
          </a:prstGeom>
          <a:solidFill>
            <a:srgbClr val="2818FA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76200">
              <a:lnSpc>
                <a:spcPct val="140000"/>
              </a:lnSpc>
              <a:spcBef>
                <a:spcPts val="0"/>
              </a:spcBef>
              <a:tabLst>
                <a:tab pos="-1676400" algn="r"/>
                <a:tab pos="-1219200" algn="r"/>
              </a:tabLst>
            </a:pPr>
            <a:r>
              <a:rPr lang="en-GB" sz="3600" b="1" dirty="0">
                <a:solidFill>
                  <a:srgbClr val="FFFF00"/>
                </a:solidFill>
                <a:latin typeface="Bookman Old Style"/>
                <a:ea typeface="Gungsuh"/>
                <a:cs typeface="Times New Roman"/>
              </a:rPr>
              <a:t>A)</a:t>
            </a:r>
            <a:r>
              <a:rPr lang="en-GB" sz="3600" b="1" u="heavy" dirty="0">
                <a:solidFill>
                  <a:srgbClr val="FFFF00"/>
                </a:solidFill>
                <a:latin typeface="Bookman Old Style"/>
                <a:ea typeface="Gungsuh"/>
                <a:cs typeface="Times New Roman"/>
              </a:rPr>
              <a:t> Counter current multiplier</a:t>
            </a:r>
            <a:endParaRPr lang="en-US" sz="3600" b="1" dirty="0">
              <a:solidFill>
                <a:srgbClr val="FFFF00"/>
              </a:solidFill>
              <a:effectLst/>
              <a:latin typeface="Times New Roman"/>
              <a:ea typeface="Times New Roman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75579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81000"/>
            <a:ext cx="8534400" cy="5867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04645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en-US" dirty="0" smtClean="0">
                <a:cs typeface="Times New Roman" pitchFamily="18" charset="0"/>
              </a:rPr>
              <a:t/>
            </a:r>
            <a:br>
              <a:rPr lang="en-US" altLang="en-US" dirty="0" smtClean="0">
                <a:cs typeface="Times New Roman" pitchFamily="18" charset="0"/>
              </a:rPr>
            </a:br>
            <a:endParaRPr lang="en-US" altLang="en-US" dirty="0" smtClean="0">
              <a:cs typeface="Times New Roman" pitchFamily="18" charset="0"/>
            </a:endParaRP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en-US" smtClean="0">
              <a:cs typeface="Arial" pitchFamily="34" charset="0"/>
            </a:endParaRPr>
          </a:p>
        </p:txBody>
      </p:sp>
      <p:pic>
        <p:nvPicPr>
          <p:cNvPr id="39940" name="Picture 2" descr="http://www.cixip.com/Public/kindeditor/attached/image/20121128/20121128091043_62769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908050"/>
            <a:ext cx="7058025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54056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763000" cy="5638800"/>
          </a:xfrm>
        </p:spPr>
        <p:txBody>
          <a:bodyPr>
            <a:noAutofit/>
          </a:bodyPr>
          <a:lstStyle/>
          <a:p>
            <a:pPr lvl="0" algn="just">
              <a:lnSpc>
                <a:spcPct val="130000"/>
              </a:lnSpc>
              <a:spcBef>
                <a:spcPts val="0"/>
              </a:spcBef>
              <a:buFont typeface="Wingdings"/>
              <a:buChar char=""/>
            </a:pPr>
            <a:r>
              <a:rPr lang="en-GB" sz="2800" b="1" u="heavy" dirty="0">
                <a:latin typeface="Cambria"/>
                <a:ea typeface="Gungsuh"/>
              </a:rPr>
              <a:t>Steps:</a:t>
            </a:r>
            <a:endParaRPr lang="en-US" sz="2400" dirty="0">
              <a:latin typeface="Times New Roman"/>
              <a:ea typeface="SimSun"/>
            </a:endParaRPr>
          </a:p>
          <a:p>
            <a:pPr lvl="0" algn="just">
              <a:lnSpc>
                <a:spcPct val="13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2800" b="1" u="heavy" dirty="0">
                <a:latin typeface="Cambria"/>
                <a:ea typeface="SimSun"/>
              </a:rPr>
              <a:t>The first step (in thick ascending part of Henle’s loop)</a:t>
            </a:r>
            <a:r>
              <a:rPr lang="en-US" sz="2800" dirty="0">
                <a:latin typeface="Cambria"/>
                <a:ea typeface="SimSun"/>
              </a:rPr>
              <a:t>: </a:t>
            </a:r>
            <a:endParaRPr lang="en-US" sz="2400" dirty="0">
              <a:latin typeface="Times New Roman"/>
              <a:ea typeface="SimSun"/>
            </a:endParaRPr>
          </a:p>
          <a:p>
            <a:pPr lvl="0" algn="just">
              <a:lnSpc>
                <a:spcPct val="130000"/>
              </a:lnSpc>
              <a:spcBef>
                <a:spcPts val="0"/>
              </a:spcBef>
              <a:buFont typeface="Times New Roman"/>
              <a:buChar char="-"/>
            </a:pPr>
            <a:r>
              <a:rPr lang="en-US" sz="2800" b="1" dirty="0">
                <a:latin typeface="Cambria"/>
                <a:ea typeface="SimSun"/>
              </a:rPr>
              <a:t>Active transport of 1 Na</a:t>
            </a:r>
            <a:r>
              <a:rPr lang="en-US" sz="2800" b="1" baseline="30000" dirty="0">
                <a:latin typeface="Cambria"/>
                <a:ea typeface="SimSun"/>
              </a:rPr>
              <a:t>+</a:t>
            </a:r>
            <a:r>
              <a:rPr lang="en-US" sz="2800" b="1" dirty="0">
                <a:latin typeface="Cambria"/>
                <a:ea typeface="SimSun"/>
              </a:rPr>
              <a:t> ,1 K</a:t>
            </a:r>
            <a:r>
              <a:rPr lang="en-US" sz="2800" b="1" baseline="30000" dirty="0">
                <a:latin typeface="Cambria"/>
                <a:ea typeface="SimSun"/>
              </a:rPr>
              <a:t>+</a:t>
            </a:r>
            <a:r>
              <a:rPr lang="en-US" sz="2800" b="1" dirty="0">
                <a:latin typeface="Cambria"/>
                <a:ea typeface="SimSun"/>
              </a:rPr>
              <a:t>, 2 Cl</a:t>
            </a:r>
            <a:r>
              <a:rPr lang="en-US" sz="2800" b="1" baseline="30000" dirty="0">
                <a:latin typeface="Cambria"/>
                <a:ea typeface="SimSun"/>
              </a:rPr>
              <a:t>-</a:t>
            </a:r>
            <a:r>
              <a:rPr lang="en-US" sz="2800" dirty="0">
                <a:latin typeface="Cambria"/>
                <a:ea typeface="SimSun"/>
              </a:rPr>
              <a:t> and followed by transport of Ca</a:t>
            </a:r>
            <a:r>
              <a:rPr lang="en-US" sz="2800" baseline="30000" dirty="0">
                <a:latin typeface="Cambria"/>
                <a:ea typeface="SimSun"/>
              </a:rPr>
              <a:t>+2</a:t>
            </a:r>
            <a:r>
              <a:rPr lang="en-US" sz="2800" dirty="0">
                <a:latin typeface="Cambria"/>
                <a:ea typeface="SimSun"/>
              </a:rPr>
              <a:t> &amp; Mg</a:t>
            </a:r>
            <a:r>
              <a:rPr lang="en-US" sz="2800" baseline="30000" dirty="0">
                <a:latin typeface="Cambria"/>
                <a:ea typeface="SimSun"/>
              </a:rPr>
              <a:t>+2</a:t>
            </a:r>
            <a:r>
              <a:rPr lang="en-US" sz="2800" dirty="0">
                <a:latin typeface="Cambria"/>
                <a:ea typeface="SimSun"/>
              </a:rPr>
              <a:t> to renal </a:t>
            </a:r>
            <a:r>
              <a:rPr lang="en-US" sz="2800" dirty="0" err="1">
                <a:latin typeface="Cambria"/>
                <a:ea typeface="SimSun"/>
              </a:rPr>
              <a:t>interstitium</a:t>
            </a:r>
            <a:endParaRPr lang="en-US" sz="2400" dirty="0">
              <a:latin typeface="Times New Roman"/>
              <a:ea typeface="SimSun"/>
            </a:endParaRPr>
          </a:p>
          <a:p>
            <a:pPr lvl="0" algn="just">
              <a:lnSpc>
                <a:spcPct val="130000"/>
              </a:lnSpc>
              <a:spcBef>
                <a:spcPts val="0"/>
              </a:spcBef>
              <a:buFont typeface="Times New Roman"/>
              <a:buChar char="-"/>
            </a:pPr>
            <a:r>
              <a:rPr lang="en-US" sz="2800" b="1" dirty="0">
                <a:latin typeface="Cambria"/>
                <a:ea typeface="SimSun"/>
              </a:rPr>
              <a:t>Not followed by water reabsorption </a:t>
            </a:r>
            <a:r>
              <a:rPr lang="en-US" sz="2800" dirty="0">
                <a:latin typeface="Cambria"/>
                <a:ea typeface="SimSun"/>
              </a:rPr>
              <a:t>(impermeable to water).</a:t>
            </a:r>
            <a:endParaRPr lang="en-US" sz="2400" dirty="0">
              <a:latin typeface="Times New Roman"/>
              <a:ea typeface="SimSun"/>
            </a:endParaRPr>
          </a:p>
          <a:p>
            <a:pPr lvl="0" algn="just">
              <a:lnSpc>
                <a:spcPct val="130000"/>
              </a:lnSpc>
              <a:spcBef>
                <a:spcPts val="0"/>
              </a:spcBef>
              <a:buFont typeface="Times New Roman"/>
              <a:buChar char="-"/>
            </a:pPr>
            <a:r>
              <a:rPr lang="en-US" sz="2800" dirty="0">
                <a:latin typeface="Cambria"/>
                <a:ea typeface="Gungsuh"/>
              </a:rPr>
              <a:t>Medulla becomes hypertonic &amp; Fluid passing to DCT becomes hypotonic </a:t>
            </a:r>
            <a:r>
              <a:rPr lang="en-US" sz="2800" dirty="0">
                <a:latin typeface="Cambria"/>
                <a:ea typeface="SimSun"/>
              </a:rPr>
              <a:t>(100 </a:t>
            </a:r>
            <a:r>
              <a:rPr lang="en-US" sz="2800" dirty="0" err="1">
                <a:latin typeface="Cambria"/>
                <a:ea typeface="SimSun"/>
              </a:rPr>
              <a:t>mosmol</a:t>
            </a:r>
            <a:r>
              <a:rPr lang="en-US" sz="2800" dirty="0">
                <a:latin typeface="Cambria"/>
                <a:ea typeface="SimSun"/>
              </a:rPr>
              <a:t>/L)</a:t>
            </a:r>
            <a:r>
              <a:rPr lang="en-US" sz="2800" dirty="0">
                <a:latin typeface="Cambria"/>
                <a:ea typeface="Gungsuh"/>
              </a:rPr>
              <a:t>.</a:t>
            </a:r>
            <a:endParaRPr lang="en-US" sz="2400" dirty="0">
              <a:latin typeface="Times New Roman"/>
              <a:ea typeface="SimSun"/>
            </a:endParaRPr>
          </a:p>
          <a:p>
            <a:pPr marL="457200" lvl="1" indent="0">
              <a:buNone/>
              <a:defRPr/>
            </a:pPr>
            <a:endParaRPr lang="en-US" sz="2000" dirty="0">
              <a:solidFill>
                <a:prstClr val="black"/>
              </a:solidFill>
            </a:endParaRPr>
          </a:p>
        </p:txBody>
      </p:sp>
      <p:sp>
        <p:nvSpPr>
          <p:cNvPr id="4608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190192"/>
            <a:ext cx="7924800" cy="783035"/>
          </a:xfrm>
          <a:prstGeom prst="rect">
            <a:avLst/>
          </a:prstGeom>
          <a:solidFill>
            <a:srgbClr val="2818FA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76200">
              <a:lnSpc>
                <a:spcPct val="140000"/>
              </a:lnSpc>
              <a:spcBef>
                <a:spcPts val="0"/>
              </a:spcBef>
              <a:tabLst>
                <a:tab pos="-1676400" algn="r"/>
                <a:tab pos="-1219200" algn="r"/>
              </a:tabLst>
            </a:pPr>
            <a:r>
              <a:rPr lang="en-GB" sz="3600" b="1" dirty="0">
                <a:solidFill>
                  <a:srgbClr val="FFFF00"/>
                </a:solidFill>
                <a:latin typeface="Bookman Old Style"/>
                <a:ea typeface="Gungsuh"/>
                <a:cs typeface="Times New Roman"/>
              </a:rPr>
              <a:t>A)</a:t>
            </a:r>
            <a:r>
              <a:rPr lang="en-GB" sz="3600" b="1" u="heavy" dirty="0">
                <a:solidFill>
                  <a:srgbClr val="FFFF00"/>
                </a:solidFill>
                <a:latin typeface="Bookman Old Style"/>
                <a:ea typeface="Gungsuh"/>
                <a:cs typeface="Times New Roman"/>
              </a:rPr>
              <a:t> Counter current multiplier</a:t>
            </a:r>
            <a:endParaRPr lang="en-US" sz="3600" b="1" dirty="0">
              <a:solidFill>
                <a:srgbClr val="FFFF00"/>
              </a:solidFill>
              <a:effectLst/>
              <a:latin typeface="Times New Roman"/>
              <a:ea typeface="Times New Roman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507628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763000" cy="5638800"/>
          </a:xfrm>
        </p:spPr>
        <p:txBody>
          <a:bodyPr>
            <a:noAutofit/>
          </a:bodyPr>
          <a:lstStyle/>
          <a:p>
            <a:pPr lvl="0" algn="just">
              <a:lnSpc>
                <a:spcPct val="130000"/>
              </a:lnSpc>
              <a:spcBef>
                <a:spcPts val="0"/>
              </a:spcBef>
              <a:buFont typeface="Wingdings"/>
              <a:buChar char=""/>
            </a:pPr>
            <a:r>
              <a:rPr lang="en-GB" sz="2800" b="1" u="heavy" dirty="0">
                <a:latin typeface="Cambria"/>
                <a:ea typeface="Gungsuh"/>
              </a:rPr>
              <a:t>Steps:</a:t>
            </a:r>
            <a:endParaRPr lang="en-US" sz="2400" dirty="0">
              <a:latin typeface="Times New Roman"/>
              <a:ea typeface="SimSun"/>
            </a:endParaRPr>
          </a:p>
          <a:p>
            <a:pPr marL="0" lvl="0" indent="0" algn="just">
              <a:lnSpc>
                <a:spcPct val="130000"/>
              </a:lnSpc>
              <a:spcBef>
                <a:spcPts val="0"/>
              </a:spcBef>
              <a:buNone/>
            </a:pPr>
            <a:r>
              <a:rPr lang="en-US" sz="2800" b="1" u="heavy" dirty="0" smtClean="0">
                <a:latin typeface="Cambria"/>
                <a:ea typeface="SimSun"/>
              </a:rPr>
              <a:t>2. In </a:t>
            </a:r>
            <a:r>
              <a:rPr lang="en-US" sz="2800" b="1" u="heavy" dirty="0">
                <a:latin typeface="Cambria"/>
                <a:ea typeface="SimSun"/>
              </a:rPr>
              <a:t>descending loop of Henle </a:t>
            </a:r>
            <a:r>
              <a:rPr lang="en-US" sz="2800" b="1" dirty="0">
                <a:latin typeface="Cambria"/>
                <a:ea typeface="SimSun"/>
                <a:sym typeface="Wingdings"/>
              </a:rPr>
              <a:t></a:t>
            </a:r>
            <a:r>
              <a:rPr lang="en-US" sz="2800" b="1" dirty="0">
                <a:latin typeface="Cambria"/>
                <a:ea typeface="SimSun"/>
              </a:rPr>
              <a:t> </a:t>
            </a:r>
            <a:r>
              <a:rPr lang="en-US" sz="2800" dirty="0">
                <a:latin typeface="Cambria"/>
                <a:ea typeface="SimSun"/>
              </a:rPr>
              <a:t>Water reabsorption of tubular fluid occurs (only permeable to water &amp; impermeable to Na</a:t>
            </a:r>
            <a:r>
              <a:rPr lang="en-US" sz="2800" baseline="30000" dirty="0">
                <a:latin typeface="Cambria"/>
                <a:ea typeface="SimSun"/>
              </a:rPr>
              <a:t>+</a:t>
            </a:r>
            <a:r>
              <a:rPr lang="en-US" sz="2800" dirty="0">
                <a:latin typeface="Cambria"/>
                <a:ea typeface="SimSun"/>
              </a:rPr>
              <a:t> &amp; other ions). </a:t>
            </a:r>
            <a:endParaRPr lang="en-US" sz="2400" dirty="0">
              <a:latin typeface="Times New Roman"/>
              <a:ea typeface="SimSun"/>
            </a:endParaRPr>
          </a:p>
          <a:p>
            <a:pPr marL="457200" marR="0" algn="r" rtl="1">
              <a:lnSpc>
                <a:spcPct val="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latin typeface="Cambria"/>
                <a:ea typeface="SimSun"/>
              </a:rPr>
              <a:t> </a:t>
            </a:r>
            <a:endParaRPr lang="en-US" sz="2400" dirty="0">
              <a:latin typeface="Times New Roman"/>
              <a:ea typeface="SimSun"/>
            </a:endParaRPr>
          </a:p>
          <a:p>
            <a:pPr marL="0" lvl="0" indent="0" algn="just">
              <a:lnSpc>
                <a:spcPct val="130000"/>
              </a:lnSpc>
              <a:spcBef>
                <a:spcPts val="0"/>
              </a:spcBef>
              <a:buNone/>
            </a:pPr>
            <a:r>
              <a:rPr lang="en-US" sz="2800" b="1" u="heavy" dirty="0" smtClean="0">
                <a:latin typeface="Cambria"/>
                <a:ea typeface="SimSun"/>
              </a:rPr>
              <a:t>3. In </a:t>
            </a:r>
            <a:r>
              <a:rPr lang="en-US" sz="2800" b="1" u="heavy" dirty="0">
                <a:latin typeface="Cambria"/>
                <a:ea typeface="SimSun"/>
              </a:rPr>
              <a:t>thin ascending loop of Henle </a:t>
            </a:r>
            <a:r>
              <a:rPr lang="en-US" sz="2800" b="1" dirty="0">
                <a:latin typeface="Cambria"/>
                <a:ea typeface="SimSun"/>
                <a:sym typeface="Wingdings"/>
              </a:rPr>
              <a:t></a:t>
            </a:r>
            <a:r>
              <a:rPr lang="en-US" sz="2800" b="1" dirty="0">
                <a:latin typeface="Cambria"/>
                <a:ea typeface="SimSun"/>
              </a:rPr>
              <a:t> </a:t>
            </a:r>
            <a:r>
              <a:rPr lang="en-US" sz="2800" dirty="0">
                <a:latin typeface="Cambria"/>
                <a:ea typeface="SimSun"/>
              </a:rPr>
              <a:t>Some of </a:t>
            </a:r>
            <a:r>
              <a:rPr lang="en-US" sz="2800" dirty="0" err="1">
                <a:latin typeface="Cambria"/>
                <a:ea typeface="SimSun"/>
              </a:rPr>
              <a:t>NaCL</a:t>
            </a:r>
            <a:r>
              <a:rPr lang="en-US" sz="2800" dirty="0">
                <a:latin typeface="Cambria"/>
                <a:ea typeface="SimSun"/>
              </a:rPr>
              <a:t> diffuses passively out to </a:t>
            </a:r>
            <a:r>
              <a:rPr lang="en-US" sz="2800" dirty="0" err="1">
                <a:latin typeface="Cambria"/>
                <a:ea typeface="SimSun"/>
              </a:rPr>
              <a:t>interstitium</a:t>
            </a:r>
            <a:r>
              <a:rPr lang="en-US" sz="2800" dirty="0">
                <a:latin typeface="Cambria"/>
                <a:ea typeface="SimSun"/>
              </a:rPr>
              <a:t> </a:t>
            </a:r>
            <a:r>
              <a:rPr lang="en-US" sz="2800" dirty="0">
                <a:latin typeface="Cambria"/>
                <a:ea typeface="SimSun"/>
                <a:sym typeface="Wingdings"/>
              </a:rPr>
              <a:t></a:t>
            </a:r>
            <a:r>
              <a:rPr lang="en-US" sz="2800" dirty="0">
                <a:latin typeface="Cambria"/>
                <a:ea typeface="SimSun"/>
              </a:rPr>
              <a:t> </a:t>
            </a:r>
            <a:r>
              <a:rPr lang="en-US" sz="2800" dirty="0">
                <a:latin typeface="Cambria"/>
                <a:ea typeface="SimSun"/>
                <a:sym typeface="Wingdings"/>
              </a:rPr>
              <a:t></a:t>
            </a:r>
            <a:r>
              <a:rPr lang="en-US" sz="2800" dirty="0">
                <a:latin typeface="Cambria"/>
                <a:ea typeface="SimSun"/>
              </a:rPr>
              <a:t>  osmolality of medulla.</a:t>
            </a:r>
            <a:endParaRPr lang="en-US" sz="2400" dirty="0">
              <a:latin typeface="Times New Roman"/>
              <a:ea typeface="SimSun"/>
            </a:endParaRPr>
          </a:p>
          <a:p>
            <a:pPr marL="0" indent="0" algn="just">
              <a:lnSpc>
                <a:spcPct val="50000"/>
              </a:lnSpc>
              <a:spcBef>
                <a:spcPts val="0"/>
              </a:spcBef>
              <a:buNone/>
            </a:pPr>
            <a:r>
              <a:rPr lang="en-US" sz="2800" dirty="0">
                <a:latin typeface="Cambria"/>
                <a:ea typeface="SimSun"/>
              </a:rPr>
              <a:t> </a:t>
            </a:r>
            <a:endParaRPr lang="en-US" sz="2400" dirty="0">
              <a:latin typeface="Times New Roman"/>
              <a:ea typeface="SimSun"/>
            </a:endParaRPr>
          </a:p>
          <a:p>
            <a:pPr marL="0" lvl="0" indent="0" algn="just">
              <a:lnSpc>
                <a:spcPct val="130000"/>
              </a:lnSpc>
              <a:spcBef>
                <a:spcPts val="0"/>
              </a:spcBef>
              <a:buNone/>
            </a:pPr>
            <a:r>
              <a:rPr lang="en-US" sz="2800" b="1" u="heavy" dirty="0" smtClean="0">
                <a:latin typeface="Cambria"/>
                <a:ea typeface="SimSun"/>
              </a:rPr>
              <a:t>4. Repetition </a:t>
            </a:r>
            <a:r>
              <a:rPr lang="en-US" sz="2800" b="1" u="heavy" dirty="0">
                <a:latin typeface="Cambria"/>
                <a:ea typeface="SimSun"/>
              </a:rPr>
              <a:t>of first step and so on.</a:t>
            </a:r>
            <a:endParaRPr lang="en-US" sz="2400" dirty="0">
              <a:latin typeface="Times New Roman"/>
              <a:ea typeface="SimSun"/>
            </a:endParaRPr>
          </a:p>
          <a:p>
            <a:pPr marL="457200" lvl="1" indent="0">
              <a:buNone/>
              <a:defRPr/>
            </a:pPr>
            <a:endParaRPr lang="en-US" sz="2000" dirty="0">
              <a:solidFill>
                <a:prstClr val="black"/>
              </a:solidFill>
            </a:endParaRPr>
          </a:p>
        </p:txBody>
      </p:sp>
      <p:sp>
        <p:nvSpPr>
          <p:cNvPr id="4608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190192"/>
            <a:ext cx="7924800" cy="783035"/>
          </a:xfrm>
          <a:prstGeom prst="rect">
            <a:avLst/>
          </a:prstGeom>
          <a:solidFill>
            <a:srgbClr val="2818FA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76200">
              <a:lnSpc>
                <a:spcPct val="140000"/>
              </a:lnSpc>
              <a:spcBef>
                <a:spcPts val="0"/>
              </a:spcBef>
              <a:tabLst>
                <a:tab pos="-1676400" algn="r"/>
                <a:tab pos="-1219200" algn="r"/>
              </a:tabLst>
            </a:pPr>
            <a:r>
              <a:rPr lang="en-GB" sz="3600" b="1" dirty="0">
                <a:solidFill>
                  <a:srgbClr val="FFFF00"/>
                </a:solidFill>
                <a:latin typeface="Bookman Old Style"/>
                <a:ea typeface="Gungsuh"/>
                <a:cs typeface="Times New Roman"/>
              </a:rPr>
              <a:t>A)</a:t>
            </a:r>
            <a:r>
              <a:rPr lang="en-GB" sz="3600" b="1" u="heavy" dirty="0">
                <a:solidFill>
                  <a:srgbClr val="FFFF00"/>
                </a:solidFill>
                <a:latin typeface="Bookman Old Style"/>
                <a:ea typeface="Gungsuh"/>
                <a:cs typeface="Times New Roman"/>
              </a:rPr>
              <a:t> Counter current multiplier</a:t>
            </a:r>
            <a:endParaRPr lang="en-US" sz="3600" b="1" dirty="0">
              <a:solidFill>
                <a:srgbClr val="FFFF00"/>
              </a:solidFill>
              <a:effectLst/>
              <a:latin typeface="Times New Roman"/>
              <a:ea typeface="Times New Roman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953297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altLang="en-US" smtClean="0">
              <a:cs typeface="Times New Roman" pitchFamily="18" charset="0"/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en-US" smtClean="0">
              <a:cs typeface="Arial" pitchFamily="34" charset="0"/>
            </a:endParaRPr>
          </a:p>
        </p:txBody>
      </p:sp>
      <p:pic>
        <p:nvPicPr>
          <p:cNvPr id="41988" name="Picture 2" descr="http://www.hastane.deu.edu.tr/merkezlab/dokuman/ismia/web/www.diaglab.vet.cornell.edu/clinpath/modules/ua-rout/images/usg2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476250"/>
            <a:ext cx="6192837" cy="561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44998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1196975"/>
            <a:ext cx="6696075" cy="504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6948488" y="3141663"/>
            <a:ext cx="2195512" cy="503237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rtl="0">
              <a:spcBef>
                <a:spcPct val="0"/>
              </a:spcBef>
              <a:buFontTx/>
              <a:buNone/>
            </a:pPr>
            <a:r>
              <a:rPr lang="en-US" altLang="en-US" sz="2400" b="1">
                <a:latin typeface="Arial" pitchFamily="34" charset="0"/>
              </a:rPr>
              <a:t>5 ml of Water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6443663" y="2133600"/>
            <a:ext cx="0" cy="1008063"/>
          </a:xfrm>
          <a:prstGeom prst="straightConnector1">
            <a:avLst/>
          </a:prstGeom>
          <a:ln w="76200">
            <a:solidFill>
              <a:srgbClr val="0000FF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5292725" y="1196975"/>
            <a:ext cx="215900" cy="1008063"/>
          </a:xfrm>
          <a:prstGeom prst="straightConnector1">
            <a:avLst/>
          </a:prstGeom>
          <a:ln w="76200">
            <a:solidFill>
              <a:srgbClr val="0000FF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ontent Placeholder 2"/>
          <p:cNvSpPr txBox="1">
            <a:spLocks/>
          </p:cNvSpPr>
          <p:nvPr/>
        </p:nvSpPr>
        <p:spPr bwMode="auto">
          <a:xfrm>
            <a:off x="5219700" y="765175"/>
            <a:ext cx="2305050" cy="4318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rtl="0">
              <a:spcBef>
                <a:spcPct val="0"/>
              </a:spcBef>
              <a:buFontTx/>
              <a:buNone/>
            </a:pPr>
            <a:r>
              <a:rPr lang="en-US" altLang="en-US" sz="2400" b="1">
                <a:latin typeface="Arial" pitchFamily="34" charset="0"/>
              </a:rPr>
              <a:t>10 ml of water </a:t>
            </a:r>
          </a:p>
        </p:txBody>
      </p:sp>
      <p:cxnSp>
        <p:nvCxnSpPr>
          <p:cNvPr id="26" name="Straight Arrow Connector 25"/>
          <p:cNvCxnSpPr/>
          <p:nvPr/>
        </p:nvCxnSpPr>
        <p:spPr>
          <a:xfrm flipV="1">
            <a:off x="4787900" y="2349500"/>
            <a:ext cx="0" cy="576263"/>
          </a:xfrm>
          <a:prstGeom prst="straightConnector1">
            <a:avLst/>
          </a:prstGeom>
          <a:ln w="76200">
            <a:solidFill>
              <a:srgbClr val="0000FF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5867400" y="1196975"/>
            <a:ext cx="504825" cy="576263"/>
          </a:xfrm>
          <a:prstGeom prst="straightConnector1">
            <a:avLst/>
          </a:prstGeom>
          <a:ln w="76200">
            <a:solidFill>
              <a:srgbClr val="0000FF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3708400" y="1844675"/>
            <a:ext cx="2303463" cy="4318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rtl="0">
              <a:spcBef>
                <a:spcPct val="0"/>
              </a:spcBef>
              <a:buFontTx/>
              <a:buNone/>
            </a:pPr>
            <a:r>
              <a:rPr lang="en-US" altLang="en-US" sz="2400" b="1">
                <a:latin typeface="Arial" pitchFamily="34" charset="0"/>
              </a:rPr>
              <a:t>15 ml of water </a:t>
            </a:r>
          </a:p>
        </p:txBody>
      </p:sp>
    </p:spTree>
    <p:extLst>
      <p:ext uri="{BB962C8B-B14F-4D97-AF65-F5344CB8AC3E}">
        <p14:creationId xmlns:p14="http://schemas.microsoft.com/office/powerpoint/2010/main" val="2122525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5" grpId="0" animBg="1"/>
      <p:bldP spid="1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199" t="53982"/>
          <a:stretch/>
        </p:blipFill>
        <p:spPr bwMode="auto">
          <a:xfrm>
            <a:off x="3478924" y="762000"/>
            <a:ext cx="5105400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708" b="50000"/>
          <a:stretch/>
        </p:blipFill>
        <p:spPr bwMode="auto">
          <a:xfrm>
            <a:off x="615950" y="762000"/>
            <a:ext cx="2862974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906271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752600"/>
            <a:ext cx="8763000" cy="5638800"/>
          </a:xfrm>
        </p:spPr>
        <p:txBody>
          <a:bodyPr>
            <a:noAutofit/>
          </a:bodyPr>
          <a:lstStyle/>
          <a:p>
            <a:pPr lvl="0" algn="just">
              <a:lnSpc>
                <a:spcPct val="130000"/>
              </a:lnSpc>
              <a:spcBef>
                <a:spcPts val="0"/>
              </a:spcBef>
              <a:buSzPts val="1400"/>
              <a:buFont typeface="Wingdings"/>
              <a:buChar char=""/>
            </a:pPr>
            <a:r>
              <a:rPr lang="en-GB" sz="2800" b="1" u="heavy" dirty="0">
                <a:latin typeface="Cambria"/>
                <a:ea typeface="Gungsuh"/>
              </a:rPr>
              <a:t>Characters of vasa recta:</a:t>
            </a:r>
            <a:endParaRPr lang="en-US" sz="2400" dirty="0">
              <a:latin typeface="Times New Roman"/>
              <a:ea typeface="SimSun"/>
            </a:endParaRPr>
          </a:p>
          <a:p>
            <a:pPr lvl="0" algn="just">
              <a:lnSpc>
                <a:spcPct val="130000"/>
              </a:lnSpc>
              <a:spcBef>
                <a:spcPts val="0"/>
              </a:spcBef>
              <a:buFont typeface="+mj-lt"/>
              <a:buAutoNum type="arabicParenR"/>
            </a:pPr>
            <a:r>
              <a:rPr lang="en-US" sz="2800" b="1" dirty="0" smtClean="0">
                <a:latin typeface="Cambria"/>
                <a:ea typeface="SimSun"/>
              </a:rPr>
              <a:t> Slow</a:t>
            </a:r>
            <a:r>
              <a:rPr lang="en-US" sz="2800" dirty="0" smtClean="0">
                <a:latin typeface="Cambria"/>
                <a:ea typeface="SimSun"/>
              </a:rPr>
              <a:t> </a:t>
            </a:r>
            <a:r>
              <a:rPr lang="en-US" sz="2800" dirty="0">
                <a:latin typeface="Cambria"/>
                <a:ea typeface="SimSun"/>
              </a:rPr>
              <a:t>circulation &amp; </a:t>
            </a:r>
            <a:r>
              <a:rPr lang="en-US" sz="2800" b="1" dirty="0">
                <a:latin typeface="Cambria"/>
                <a:ea typeface="SimSun"/>
              </a:rPr>
              <a:t>U-shaped</a:t>
            </a:r>
            <a:r>
              <a:rPr lang="en-US" sz="2800" b="1" i="1" dirty="0">
                <a:ea typeface="Gungsuh"/>
              </a:rPr>
              <a:t> </a:t>
            </a:r>
            <a:r>
              <a:rPr lang="en-GB" sz="2800" dirty="0">
                <a:latin typeface="Cambria"/>
                <a:ea typeface="Gungsuh"/>
              </a:rPr>
              <a:t>long thin capillary loop supplying renal medulla</a:t>
            </a:r>
            <a:r>
              <a:rPr lang="en-US" sz="2800" dirty="0">
                <a:latin typeface="Cambria"/>
                <a:ea typeface="SimSun"/>
              </a:rPr>
              <a:t>.</a:t>
            </a:r>
            <a:endParaRPr lang="en-US" sz="2400" dirty="0">
              <a:latin typeface="Times New Roman"/>
              <a:ea typeface="SimSun"/>
            </a:endParaRPr>
          </a:p>
          <a:p>
            <a:pPr lvl="0" algn="just">
              <a:lnSpc>
                <a:spcPct val="130000"/>
              </a:lnSpc>
              <a:spcBef>
                <a:spcPts val="0"/>
              </a:spcBef>
              <a:buFont typeface="+mj-lt"/>
              <a:buAutoNum type="arabicParenR"/>
            </a:pPr>
            <a:r>
              <a:rPr lang="en-US" sz="2800" dirty="0" smtClean="0">
                <a:latin typeface="Cambria"/>
                <a:ea typeface="SimSun"/>
              </a:rPr>
              <a:t> Run </a:t>
            </a:r>
            <a:r>
              <a:rPr lang="en-US" sz="2800" dirty="0">
                <a:latin typeface="Cambria"/>
                <a:ea typeface="SimSun"/>
              </a:rPr>
              <a:t>adjacent to loop of Henle in juxta-medullary nephrons.</a:t>
            </a:r>
            <a:endParaRPr lang="en-US" sz="2400" dirty="0">
              <a:latin typeface="Times New Roman"/>
              <a:ea typeface="SimSun"/>
            </a:endParaRPr>
          </a:p>
          <a:p>
            <a:pPr marL="0" indent="0" algn="just">
              <a:lnSpc>
                <a:spcPct val="50000"/>
              </a:lnSpc>
              <a:spcBef>
                <a:spcPts val="0"/>
              </a:spcBef>
              <a:buNone/>
            </a:pPr>
            <a:endParaRPr lang="en-US" sz="2400" dirty="0">
              <a:latin typeface="Times New Roman"/>
              <a:ea typeface="SimSun"/>
            </a:endParaRPr>
          </a:p>
          <a:p>
            <a:pPr lvl="0" algn="just">
              <a:lnSpc>
                <a:spcPct val="130000"/>
              </a:lnSpc>
              <a:spcBef>
                <a:spcPts val="0"/>
              </a:spcBef>
              <a:buFont typeface="Wingdings"/>
              <a:buChar char=""/>
            </a:pPr>
            <a:r>
              <a:rPr lang="en-US" sz="2800" dirty="0">
                <a:latin typeface="Cambria"/>
                <a:ea typeface="Gungsuh"/>
              </a:rPr>
              <a:t>This mech. induces</a:t>
            </a:r>
            <a:r>
              <a:rPr lang="en-US" sz="2800" b="1" dirty="0">
                <a:latin typeface="Cambria"/>
                <a:ea typeface="Gungsuh"/>
              </a:rPr>
              <a:t> reabsorption of 20% of </a:t>
            </a:r>
            <a:r>
              <a:rPr lang="en-US" sz="2800" b="1" dirty="0" err="1">
                <a:latin typeface="Cambria"/>
                <a:ea typeface="Gungsuh"/>
              </a:rPr>
              <a:t>NaCL</a:t>
            </a:r>
            <a:r>
              <a:rPr lang="en-US" sz="2800" b="1" dirty="0">
                <a:latin typeface="Cambria"/>
                <a:ea typeface="Gungsuh"/>
              </a:rPr>
              <a:t> &amp; 15% of H</a:t>
            </a:r>
            <a:r>
              <a:rPr lang="en-US" sz="2800" b="1" baseline="-25000" dirty="0">
                <a:latin typeface="Cambria"/>
                <a:ea typeface="Gungsuh"/>
              </a:rPr>
              <a:t>2</a:t>
            </a:r>
            <a:r>
              <a:rPr lang="en-US" sz="2800" b="1" dirty="0">
                <a:latin typeface="Cambria"/>
                <a:ea typeface="Gungsuh"/>
              </a:rPr>
              <a:t>O loads </a:t>
            </a:r>
            <a:r>
              <a:rPr lang="en-US" sz="2800" dirty="0">
                <a:latin typeface="Cambria"/>
                <a:ea typeface="Gungsuh"/>
              </a:rPr>
              <a:t>inside vasa recta to general circulation.</a:t>
            </a:r>
            <a:endParaRPr lang="en-US" sz="2400" dirty="0">
              <a:latin typeface="Times New Roman"/>
              <a:ea typeface="SimSun"/>
            </a:endParaRPr>
          </a:p>
          <a:p>
            <a:pPr marL="457200" lvl="1" indent="0">
              <a:buNone/>
              <a:defRPr/>
            </a:pPr>
            <a:endParaRPr lang="en-US" sz="2000" dirty="0">
              <a:solidFill>
                <a:prstClr val="black"/>
              </a:solidFill>
            </a:endParaRPr>
          </a:p>
        </p:txBody>
      </p:sp>
      <p:sp>
        <p:nvSpPr>
          <p:cNvPr id="4608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28600"/>
            <a:ext cx="7924800" cy="1558632"/>
          </a:xfrm>
          <a:prstGeom prst="rect">
            <a:avLst/>
          </a:prstGeom>
          <a:solidFill>
            <a:srgbClr val="2818FA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76200">
              <a:lnSpc>
                <a:spcPct val="140000"/>
              </a:lnSpc>
              <a:spcBef>
                <a:spcPts val="0"/>
              </a:spcBef>
              <a:tabLst>
                <a:tab pos="-1676400" algn="r"/>
                <a:tab pos="-1219200" algn="r"/>
              </a:tabLst>
            </a:pPr>
            <a:r>
              <a:rPr lang="en-GB" sz="3600" b="1" u="heavy" dirty="0" smtClean="0">
                <a:solidFill>
                  <a:srgbClr val="FFFF00"/>
                </a:solidFill>
                <a:latin typeface="Bookman Old Style"/>
                <a:ea typeface="Gungsuh"/>
                <a:cs typeface="Times New Roman"/>
              </a:rPr>
              <a:t>B) Counter </a:t>
            </a:r>
            <a:r>
              <a:rPr lang="en-GB" sz="3600" b="1" u="heavy" dirty="0">
                <a:solidFill>
                  <a:srgbClr val="FFFF00"/>
                </a:solidFill>
                <a:latin typeface="Bookman Old Style"/>
                <a:ea typeface="Gungsuh"/>
                <a:cs typeface="Times New Roman"/>
              </a:rPr>
              <a:t>current exchanger</a:t>
            </a:r>
            <a:r>
              <a:rPr lang="en-GB" sz="3600" b="1" u="heavy" dirty="0">
                <a:solidFill>
                  <a:srgbClr val="FFFF00"/>
                </a:solidFill>
                <a:latin typeface="Bookman Old Style"/>
                <a:ea typeface="SimSun"/>
                <a:cs typeface="Times New Roman"/>
              </a:rPr>
              <a:t> </a:t>
            </a:r>
            <a:r>
              <a:rPr lang="en-GB" sz="3600" b="1" u="heavy" dirty="0" smtClean="0">
                <a:solidFill>
                  <a:srgbClr val="FFFF00"/>
                </a:solidFill>
                <a:latin typeface="Bookman Old Style"/>
                <a:ea typeface="SimSun"/>
                <a:cs typeface="Times New Roman"/>
              </a:rPr>
              <a:t/>
            </a:r>
            <a:br>
              <a:rPr lang="en-GB" sz="3600" b="1" u="heavy" dirty="0" smtClean="0">
                <a:solidFill>
                  <a:srgbClr val="FFFF00"/>
                </a:solidFill>
                <a:latin typeface="Bookman Old Style"/>
                <a:ea typeface="SimSun"/>
                <a:cs typeface="Times New Roman"/>
              </a:rPr>
            </a:br>
            <a:r>
              <a:rPr lang="en-US" sz="3600" b="1" u="heavy" dirty="0" smtClean="0">
                <a:solidFill>
                  <a:srgbClr val="FFFF00"/>
                </a:solidFill>
                <a:latin typeface="Bookman Old Style"/>
                <a:ea typeface="SimSun"/>
                <a:cs typeface="Times New Roman"/>
              </a:rPr>
              <a:t>(= </a:t>
            </a:r>
            <a:r>
              <a:rPr lang="en-US" sz="3600" b="1" u="heavy" dirty="0">
                <a:solidFill>
                  <a:srgbClr val="FFFF00"/>
                </a:solidFill>
                <a:latin typeface="Bookman Old Style"/>
                <a:ea typeface="SimSun"/>
                <a:cs typeface="Times New Roman"/>
              </a:rPr>
              <a:t>role of vasa recta)</a:t>
            </a:r>
            <a:endParaRPr lang="en-US" sz="3600" b="1" dirty="0">
              <a:solidFill>
                <a:srgbClr val="FFFF00"/>
              </a:solidFill>
              <a:effectLst/>
              <a:latin typeface="Times New Roman"/>
              <a:ea typeface="Times New Roman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587458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133600"/>
            <a:ext cx="8763000" cy="5257800"/>
          </a:xfrm>
        </p:spPr>
        <p:txBody>
          <a:bodyPr>
            <a:noAutofit/>
          </a:bodyPr>
          <a:lstStyle/>
          <a:p>
            <a:pPr lvl="0" algn="just">
              <a:lnSpc>
                <a:spcPct val="150000"/>
              </a:lnSpc>
              <a:spcBef>
                <a:spcPts val="0"/>
              </a:spcBef>
              <a:buFont typeface="Wingdings"/>
              <a:buChar char=""/>
            </a:pPr>
            <a:r>
              <a:rPr lang="en-US" sz="2800" b="1" u="heavy" dirty="0">
                <a:latin typeface="Cambria"/>
                <a:ea typeface="SimSun"/>
              </a:rPr>
              <a:t>Aim:</a:t>
            </a:r>
            <a:r>
              <a:rPr lang="en-US" sz="2800" dirty="0">
                <a:latin typeface="Cambria"/>
                <a:ea typeface="SimSun"/>
              </a:rPr>
              <a:t>    </a:t>
            </a:r>
            <a:endParaRPr lang="en-US" sz="2800" dirty="0" smtClean="0">
              <a:latin typeface="Cambria"/>
              <a:ea typeface="SimSun"/>
            </a:endParaRPr>
          </a:p>
          <a:p>
            <a:pPr marL="0" lv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2800" b="1" dirty="0" smtClean="0">
                <a:latin typeface="Cambria"/>
                <a:ea typeface="SimSun"/>
              </a:rPr>
              <a:t>Maintenance </a:t>
            </a:r>
            <a:r>
              <a:rPr lang="en-US" sz="2800" b="1" dirty="0">
                <a:latin typeface="Cambria"/>
                <a:ea typeface="SimSun"/>
              </a:rPr>
              <a:t>of hypertonic medullary </a:t>
            </a:r>
            <a:r>
              <a:rPr lang="en-US" sz="2800" b="1" dirty="0" err="1">
                <a:latin typeface="Cambria"/>
                <a:ea typeface="SimSun"/>
              </a:rPr>
              <a:t>interstitium</a:t>
            </a:r>
            <a:r>
              <a:rPr lang="en-US" sz="2800" dirty="0">
                <a:latin typeface="Cambria"/>
                <a:ea typeface="SimSun"/>
              </a:rPr>
              <a:t> </a:t>
            </a:r>
            <a:r>
              <a:rPr lang="en-US" sz="2800" b="1" dirty="0">
                <a:latin typeface="Cambria"/>
                <a:ea typeface="SimSun"/>
              </a:rPr>
              <a:t>by:</a:t>
            </a:r>
            <a:endParaRPr lang="en-US" sz="2400" dirty="0">
              <a:latin typeface="Times New Roman"/>
              <a:ea typeface="SimSun"/>
            </a:endParaRPr>
          </a:p>
          <a:p>
            <a:pPr lvl="0" algn="just">
              <a:lnSpc>
                <a:spcPct val="150000"/>
              </a:lnSpc>
              <a:spcBef>
                <a:spcPts val="0"/>
              </a:spcBef>
              <a:buFont typeface="+mj-lt"/>
              <a:buAutoNum type="alphaLcParenR"/>
              <a:tabLst>
                <a:tab pos="180340" algn="l"/>
              </a:tabLst>
            </a:pPr>
            <a:r>
              <a:rPr lang="en-US" sz="2800" b="1" dirty="0">
                <a:latin typeface="Cambria"/>
                <a:ea typeface="SimSun"/>
              </a:rPr>
              <a:t> </a:t>
            </a:r>
            <a:r>
              <a:rPr lang="en-US" sz="2800" dirty="0">
                <a:latin typeface="Cambria"/>
                <a:ea typeface="SimSun"/>
              </a:rPr>
              <a:t>Reabsorption of excess water.</a:t>
            </a:r>
            <a:endParaRPr lang="en-US" sz="2400" dirty="0">
              <a:latin typeface="Times New Roman"/>
              <a:ea typeface="SimSun"/>
            </a:endParaRPr>
          </a:p>
          <a:p>
            <a:pPr lvl="0" algn="just">
              <a:lnSpc>
                <a:spcPct val="150000"/>
              </a:lnSpc>
              <a:spcBef>
                <a:spcPts val="0"/>
              </a:spcBef>
              <a:buFont typeface="+mj-lt"/>
              <a:buAutoNum type="alphaLcParenR"/>
              <a:tabLst>
                <a:tab pos="180340" algn="l"/>
              </a:tabLst>
            </a:pPr>
            <a:r>
              <a:rPr lang="en-US" sz="2800" dirty="0">
                <a:latin typeface="Cambria"/>
                <a:ea typeface="SimSun"/>
              </a:rPr>
              <a:t> Trapping solutes (</a:t>
            </a:r>
            <a:r>
              <a:rPr lang="en-US" sz="2800" dirty="0" err="1">
                <a:latin typeface="Cambria"/>
                <a:ea typeface="SimSun"/>
              </a:rPr>
              <a:t>NaCL</a:t>
            </a:r>
            <a:r>
              <a:rPr lang="en-US" sz="2800" dirty="0">
                <a:latin typeface="Cambria"/>
                <a:ea typeface="SimSun"/>
              </a:rPr>
              <a:t> &amp; urea) in medullary </a:t>
            </a:r>
            <a:r>
              <a:rPr lang="en-US" sz="2800" dirty="0" err="1">
                <a:latin typeface="Cambria"/>
                <a:ea typeface="SimSun"/>
              </a:rPr>
              <a:t>interstitium</a:t>
            </a:r>
            <a:r>
              <a:rPr lang="en-US" sz="2800" dirty="0">
                <a:latin typeface="Cambria"/>
                <a:ea typeface="SimSun"/>
              </a:rPr>
              <a:t>.</a:t>
            </a:r>
            <a:endParaRPr lang="en-US" sz="2400" dirty="0">
              <a:latin typeface="Times New Roman"/>
              <a:ea typeface="SimSun"/>
            </a:endParaRPr>
          </a:p>
          <a:p>
            <a:pPr marL="457200" lvl="1" indent="0">
              <a:buNone/>
              <a:defRPr/>
            </a:pPr>
            <a:endParaRPr lang="en-US" sz="2000" dirty="0">
              <a:solidFill>
                <a:prstClr val="black"/>
              </a:solidFill>
            </a:endParaRPr>
          </a:p>
        </p:txBody>
      </p:sp>
      <p:sp>
        <p:nvSpPr>
          <p:cNvPr id="4608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28600"/>
            <a:ext cx="7924800" cy="1558632"/>
          </a:xfrm>
          <a:prstGeom prst="rect">
            <a:avLst/>
          </a:prstGeom>
          <a:solidFill>
            <a:srgbClr val="2818FA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76200">
              <a:lnSpc>
                <a:spcPct val="140000"/>
              </a:lnSpc>
              <a:spcBef>
                <a:spcPts val="0"/>
              </a:spcBef>
              <a:tabLst>
                <a:tab pos="-1676400" algn="r"/>
                <a:tab pos="-1219200" algn="r"/>
              </a:tabLst>
            </a:pPr>
            <a:r>
              <a:rPr lang="en-GB" sz="3600" b="1" u="heavy" dirty="0" smtClean="0">
                <a:solidFill>
                  <a:srgbClr val="FFFF00"/>
                </a:solidFill>
                <a:latin typeface="Bookman Old Style"/>
                <a:ea typeface="Gungsuh"/>
                <a:cs typeface="Times New Roman"/>
              </a:rPr>
              <a:t>B) Counter </a:t>
            </a:r>
            <a:r>
              <a:rPr lang="en-GB" sz="3600" b="1" u="heavy" dirty="0">
                <a:solidFill>
                  <a:srgbClr val="FFFF00"/>
                </a:solidFill>
                <a:latin typeface="Bookman Old Style"/>
                <a:ea typeface="Gungsuh"/>
                <a:cs typeface="Times New Roman"/>
              </a:rPr>
              <a:t>current exchanger</a:t>
            </a:r>
            <a:r>
              <a:rPr lang="en-GB" sz="3600" b="1" u="heavy" dirty="0">
                <a:solidFill>
                  <a:srgbClr val="FFFF00"/>
                </a:solidFill>
                <a:latin typeface="Bookman Old Style"/>
                <a:ea typeface="SimSun"/>
                <a:cs typeface="Times New Roman"/>
              </a:rPr>
              <a:t> </a:t>
            </a:r>
            <a:r>
              <a:rPr lang="en-GB" sz="3600" b="1" u="heavy" dirty="0" smtClean="0">
                <a:solidFill>
                  <a:srgbClr val="FFFF00"/>
                </a:solidFill>
                <a:latin typeface="Bookman Old Style"/>
                <a:ea typeface="SimSun"/>
                <a:cs typeface="Times New Roman"/>
              </a:rPr>
              <a:t/>
            </a:r>
            <a:br>
              <a:rPr lang="en-GB" sz="3600" b="1" u="heavy" dirty="0" smtClean="0">
                <a:solidFill>
                  <a:srgbClr val="FFFF00"/>
                </a:solidFill>
                <a:latin typeface="Bookman Old Style"/>
                <a:ea typeface="SimSun"/>
                <a:cs typeface="Times New Roman"/>
              </a:rPr>
            </a:br>
            <a:r>
              <a:rPr lang="en-US" sz="3600" b="1" u="heavy" dirty="0" smtClean="0">
                <a:solidFill>
                  <a:srgbClr val="FFFF00"/>
                </a:solidFill>
                <a:latin typeface="Bookman Old Style"/>
                <a:ea typeface="SimSun"/>
                <a:cs typeface="Times New Roman"/>
              </a:rPr>
              <a:t>(= </a:t>
            </a:r>
            <a:r>
              <a:rPr lang="en-US" sz="3600" b="1" u="heavy" dirty="0">
                <a:solidFill>
                  <a:srgbClr val="FFFF00"/>
                </a:solidFill>
                <a:latin typeface="Bookman Old Style"/>
                <a:ea typeface="SimSun"/>
                <a:cs typeface="Times New Roman"/>
              </a:rPr>
              <a:t>role of vasa recta)</a:t>
            </a:r>
            <a:endParaRPr lang="en-US" sz="3600" b="1" dirty="0">
              <a:solidFill>
                <a:srgbClr val="FFFF00"/>
              </a:solidFill>
              <a:effectLst/>
              <a:latin typeface="Times New Roman"/>
              <a:ea typeface="Times New Roman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65866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18000"/>
            <a:ext cx="7696200" cy="888000"/>
          </a:xfrm>
          <a:prstGeom prst="rect">
            <a:avLst/>
          </a:prstGeom>
          <a:solidFill>
            <a:srgbClr val="2818FA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76200">
              <a:lnSpc>
                <a:spcPct val="115000"/>
              </a:lnSpc>
              <a:spcBef>
                <a:spcPts val="0"/>
              </a:spcBef>
              <a:tabLst>
                <a:tab pos="-1676400" algn="r"/>
                <a:tab pos="-1219200" algn="r"/>
              </a:tabLst>
            </a:pPr>
            <a:r>
              <a:rPr lang="en-US" sz="4800" b="1" dirty="0">
                <a:solidFill>
                  <a:srgbClr val="FFFF00"/>
                </a:solidFill>
              </a:rPr>
              <a:t>Objectives </a:t>
            </a:r>
            <a:endParaRPr lang="en-US" sz="4800" b="1" dirty="0">
              <a:solidFill>
                <a:srgbClr val="FFFF00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5972" y="893290"/>
            <a:ext cx="8763000" cy="59647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endParaRPr lang="en-US" sz="2800" dirty="0" smtClean="0">
              <a:solidFill>
                <a:prstClr val="black"/>
              </a:solidFill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800" dirty="0">
                <a:cs typeface="+mj-cs"/>
              </a:rPr>
              <a:t>Identify </a:t>
            </a:r>
            <a:r>
              <a:rPr lang="en-US" sz="2800" dirty="0" smtClean="0">
                <a:cs typeface="+mj-cs"/>
              </a:rPr>
              <a:t>the </a:t>
            </a:r>
            <a:r>
              <a:rPr lang="en-GB" sz="2800" dirty="0" smtClean="0">
                <a:ea typeface="Gungsuh"/>
                <a:cs typeface="+mj-cs"/>
              </a:rPr>
              <a:t>Loop </a:t>
            </a:r>
            <a:r>
              <a:rPr lang="en-GB" sz="2800" dirty="0">
                <a:ea typeface="Gungsuh"/>
                <a:cs typeface="+mj-cs"/>
              </a:rPr>
              <a:t>of Henle functions</a:t>
            </a:r>
            <a:r>
              <a:rPr lang="en-US" sz="2800" dirty="0" smtClean="0">
                <a:cs typeface="+mj-cs"/>
              </a:rPr>
              <a:t>   </a:t>
            </a:r>
            <a:endParaRPr lang="en-US" sz="2800" dirty="0">
              <a:cs typeface="+mj-cs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3000" dirty="0">
                <a:solidFill>
                  <a:prstClr val="black"/>
                </a:solidFill>
              </a:rPr>
              <a:t>Identify the </a:t>
            </a:r>
            <a:r>
              <a:rPr lang="en-US" sz="3000" dirty="0" smtClean="0">
                <a:solidFill>
                  <a:prstClr val="black"/>
                </a:solidFill>
              </a:rPr>
              <a:t>causes of </a:t>
            </a:r>
            <a:r>
              <a:rPr lang="en-GB" sz="3200" dirty="0" smtClean="0">
                <a:solidFill>
                  <a:prstClr val="black"/>
                </a:solidFill>
                <a:ea typeface="Gungsuh"/>
              </a:rPr>
              <a:t>hypertonic </a:t>
            </a:r>
            <a:r>
              <a:rPr lang="en-GB" sz="3200" dirty="0">
                <a:solidFill>
                  <a:prstClr val="black"/>
                </a:solidFill>
                <a:ea typeface="Gungsuh"/>
              </a:rPr>
              <a:t>medullary interstitium</a:t>
            </a:r>
            <a:r>
              <a:rPr lang="en-US" sz="3000" dirty="0" smtClean="0">
                <a:solidFill>
                  <a:prstClr val="black"/>
                </a:solidFill>
              </a:rPr>
              <a:t>  </a:t>
            </a:r>
            <a:endParaRPr lang="en-US" sz="3000" dirty="0">
              <a:solidFill>
                <a:prstClr val="black"/>
              </a:solidFill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700" dirty="0">
                <a:solidFill>
                  <a:prstClr val="black"/>
                </a:solidFill>
              </a:rPr>
              <a:t>Identify  countercurrent multiplier and countercurrent  exchange systems in concentrating and diluting urine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700" dirty="0">
                <a:solidFill>
                  <a:prstClr val="black"/>
                </a:solidFill>
              </a:rPr>
              <a:t>Explain changes in osmolarity of tubular fluid in the various segments of the loop of Henle when concentrated urine is being produced.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700" dirty="0">
                <a:solidFill>
                  <a:prstClr val="black"/>
                </a:solidFill>
              </a:rPr>
              <a:t>Describe the role of ADH on the ability of the kidney to produce either a dilute or a concentrated urine.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700" dirty="0">
                <a:solidFill>
                  <a:prstClr val="black"/>
                </a:solidFill>
              </a:rPr>
              <a:t>Discuss the micturition reflex.</a:t>
            </a:r>
          </a:p>
          <a:p>
            <a:pPr marL="342900" lvl="0" indent="-342900" algn="justLow">
              <a:lnSpc>
                <a:spcPct val="50000"/>
              </a:lnSpc>
              <a:spcAft>
                <a:spcPts val="600"/>
              </a:spcAft>
              <a:buSzPts val="1600"/>
              <a:buFont typeface="Wingdings"/>
              <a:buChar char=""/>
            </a:pPr>
            <a:endParaRPr lang="en-US" sz="2400" b="1" u="heavy" dirty="0" smtClean="0">
              <a:latin typeface="Bookman Old Style"/>
              <a:ea typeface="SimSun"/>
            </a:endParaRPr>
          </a:p>
        </p:txBody>
      </p:sp>
    </p:spTree>
    <p:extLst>
      <p:ext uri="{BB962C8B-B14F-4D97-AF65-F5344CB8AC3E}">
        <p14:creationId xmlns:p14="http://schemas.microsoft.com/office/powerpoint/2010/main" val="37107635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81200"/>
            <a:ext cx="8763000" cy="5257800"/>
          </a:xfrm>
        </p:spPr>
        <p:txBody>
          <a:bodyPr>
            <a:noAutofit/>
          </a:bodyPr>
          <a:lstStyle/>
          <a:p>
            <a:pPr lvl="0" algn="just">
              <a:lnSpc>
                <a:spcPct val="150000"/>
              </a:lnSpc>
              <a:spcBef>
                <a:spcPts val="0"/>
              </a:spcBef>
              <a:buSzPts val="1400"/>
              <a:buFont typeface="Wingdings"/>
              <a:buChar char=""/>
            </a:pPr>
            <a:r>
              <a:rPr lang="en-GB" sz="2800" b="1" u="heavy" dirty="0">
                <a:latin typeface="Cambria"/>
                <a:ea typeface="Gungsuh"/>
              </a:rPr>
              <a:t>Steps :</a:t>
            </a:r>
            <a:endParaRPr lang="en-US" sz="2400" dirty="0">
              <a:latin typeface="Times New Roman"/>
              <a:ea typeface="SimSun"/>
            </a:endParaRPr>
          </a:p>
          <a:p>
            <a:pPr lvl="0" algn="just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2800" b="1" u="heavy" dirty="0">
                <a:latin typeface="Cambria"/>
                <a:ea typeface="Gungsuh"/>
              </a:rPr>
              <a:t>In descending limb of vasa recta:</a:t>
            </a:r>
            <a:endParaRPr lang="en-US" sz="2400" dirty="0">
              <a:latin typeface="Times New Roman"/>
              <a:ea typeface="SimSun"/>
            </a:endParaRPr>
          </a:p>
          <a:p>
            <a:pPr lvl="0" algn="just">
              <a:lnSpc>
                <a:spcPct val="150000"/>
              </a:lnSpc>
              <a:spcBef>
                <a:spcPts val="0"/>
              </a:spcBef>
              <a:buFont typeface="+mj-lt"/>
              <a:buAutoNum type="alphaLcParenR"/>
            </a:pPr>
            <a:r>
              <a:rPr lang="en-US" sz="2800" b="1" dirty="0" smtClean="0">
                <a:latin typeface="Cambria"/>
                <a:ea typeface="SimSun"/>
              </a:rPr>
              <a:t> </a:t>
            </a:r>
            <a:r>
              <a:rPr lang="en-US" sz="2800" b="1" dirty="0" err="1" smtClean="0">
                <a:latin typeface="Cambria"/>
                <a:ea typeface="SimSun"/>
              </a:rPr>
              <a:t>NaCL</a:t>
            </a:r>
            <a:r>
              <a:rPr lang="en-US" sz="2800" b="1" dirty="0" smtClean="0">
                <a:latin typeface="Cambria"/>
                <a:ea typeface="SimSun"/>
              </a:rPr>
              <a:t> </a:t>
            </a:r>
            <a:r>
              <a:rPr lang="en-US" sz="2800" b="1" dirty="0">
                <a:latin typeface="Cambria"/>
                <a:ea typeface="SimSun"/>
              </a:rPr>
              <a:t>&amp; urea</a:t>
            </a:r>
            <a:r>
              <a:rPr lang="en-US" sz="2800" dirty="0">
                <a:latin typeface="Cambria"/>
                <a:ea typeface="SimSun"/>
              </a:rPr>
              <a:t> diffuse from renal medulla to blood (</a:t>
            </a:r>
            <a:r>
              <a:rPr lang="en-US" sz="2800" u="sng" dirty="0">
                <a:latin typeface="Cambria"/>
                <a:ea typeface="SimSun"/>
              </a:rPr>
              <a:t>because</a:t>
            </a:r>
            <a:r>
              <a:rPr lang="en-US" sz="2800" dirty="0">
                <a:latin typeface="Cambria"/>
                <a:ea typeface="SimSun"/>
              </a:rPr>
              <a:t> their high conc. in medulla).</a:t>
            </a:r>
            <a:endParaRPr lang="en-US" sz="2400" dirty="0">
              <a:latin typeface="Times New Roman"/>
              <a:ea typeface="SimSun"/>
            </a:endParaRPr>
          </a:p>
          <a:p>
            <a:pPr lvl="0" algn="just">
              <a:lnSpc>
                <a:spcPct val="150000"/>
              </a:lnSpc>
              <a:spcBef>
                <a:spcPts val="0"/>
              </a:spcBef>
              <a:buFont typeface="+mj-lt"/>
              <a:buAutoNum type="alphaLcParenR"/>
            </a:pPr>
            <a:r>
              <a:rPr lang="en-US" sz="2800" b="1" dirty="0" smtClean="0">
                <a:latin typeface="Cambria"/>
                <a:ea typeface="SimSun"/>
              </a:rPr>
              <a:t> Water</a:t>
            </a:r>
            <a:r>
              <a:rPr lang="en-US" sz="2800" dirty="0" smtClean="0">
                <a:latin typeface="Cambria"/>
                <a:ea typeface="SimSun"/>
              </a:rPr>
              <a:t> </a:t>
            </a:r>
            <a:r>
              <a:rPr lang="en-US" sz="2800" dirty="0">
                <a:latin typeface="Cambria"/>
                <a:ea typeface="SimSun"/>
              </a:rPr>
              <a:t>leaves the descending limb to hypertonic medulla (</a:t>
            </a:r>
            <a:r>
              <a:rPr lang="en-US" sz="2800" u="sng" dirty="0">
                <a:latin typeface="Cambria"/>
                <a:ea typeface="SimSun"/>
              </a:rPr>
              <a:t>because</a:t>
            </a:r>
            <a:r>
              <a:rPr lang="en-US" sz="2800" dirty="0">
                <a:latin typeface="Cambria"/>
                <a:ea typeface="SimSun"/>
              </a:rPr>
              <a:t> hydrostatic pressure in that limb is more than osmotic pressure of plasma proteins).</a:t>
            </a:r>
            <a:endParaRPr lang="en-US" sz="2400" dirty="0">
              <a:latin typeface="Times New Roman"/>
              <a:ea typeface="SimSun"/>
            </a:endParaRPr>
          </a:p>
          <a:p>
            <a:pPr marL="457200" lvl="1" indent="0">
              <a:buNone/>
              <a:defRPr/>
            </a:pPr>
            <a:endParaRPr lang="en-US" sz="2000" dirty="0">
              <a:solidFill>
                <a:prstClr val="black"/>
              </a:solidFill>
            </a:endParaRPr>
          </a:p>
        </p:txBody>
      </p:sp>
      <p:sp>
        <p:nvSpPr>
          <p:cNvPr id="4608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28600"/>
            <a:ext cx="7924800" cy="1558632"/>
          </a:xfrm>
          <a:prstGeom prst="rect">
            <a:avLst/>
          </a:prstGeom>
          <a:solidFill>
            <a:srgbClr val="2818FA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76200">
              <a:lnSpc>
                <a:spcPct val="140000"/>
              </a:lnSpc>
              <a:spcBef>
                <a:spcPts val="0"/>
              </a:spcBef>
              <a:tabLst>
                <a:tab pos="-1676400" algn="r"/>
                <a:tab pos="-1219200" algn="r"/>
              </a:tabLst>
            </a:pPr>
            <a:r>
              <a:rPr lang="en-GB" sz="3600" b="1" u="heavy" dirty="0" smtClean="0">
                <a:solidFill>
                  <a:srgbClr val="FFFF00"/>
                </a:solidFill>
                <a:latin typeface="Bookman Old Style"/>
                <a:ea typeface="Gungsuh"/>
                <a:cs typeface="Times New Roman"/>
              </a:rPr>
              <a:t>B) Counter </a:t>
            </a:r>
            <a:r>
              <a:rPr lang="en-GB" sz="3600" b="1" u="heavy" dirty="0">
                <a:solidFill>
                  <a:srgbClr val="FFFF00"/>
                </a:solidFill>
                <a:latin typeface="Bookman Old Style"/>
                <a:ea typeface="Gungsuh"/>
                <a:cs typeface="Times New Roman"/>
              </a:rPr>
              <a:t>current exchanger</a:t>
            </a:r>
            <a:r>
              <a:rPr lang="en-GB" sz="3600" b="1" u="heavy" dirty="0">
                <a:solidFill>
                  <a:srgbClr val="FFFF00"/>
                </a:solidFill>
                <a:latin typeface="Bookman Old Style"/>
                <a:ea typeface="SimSun"/>
                <a:cs typeface="Times New Roman"/>
              </a:rPr>
              <a:t> </a:t>
            </a:r>
            <a:r>
              <a:rPr lang="en-GB" sz="3600" b="1" u="heavy" dirty="0" smtClean="0">
                <a:solidFill>
                  <a:srgbClr val="FFFF00"/>
                </a:solidFill>
                <a:latin typeface="Bookman Old Style"/>
                <a:ea typeface="SimSun"/>
                <a:cs typeface="Times New Roman"/>
              </a:rPr>
              <a:t/>
            </a:r>
            <a:br>
              <a:rPr lang="en-GB" sz="3600" b="1" u="heavy" dirty="0" smtClean="0">
                <a:solidFill>
                  <a:srgbClr val="FFFF00"/>
                </a:solidFill>
                <a:latin typeface="Bookman Old Style"/>
                <a:ea typeface="SimSun"/>
                <a:cs typeface="Times New Roman"/>
              </a:rPr>
            </a:br>
            <a:r>
              <a:rPr lang="en-US" sz="3600" b="1" u="heavy" dirty="0" smtClean="0">
                <a:solidFill>
                  <a:srgbClr val="FFFF00"/>
                </a:solidFill>
                <a:latin typeface="Bookman Old Style"/>
                <a:ea typeface="SimSun"/>
                <a:cs typeface="Times New Roman"/>
              </a:rPr>
              <a:t>(= </a:t>
            </a:r>
            <a:r>
              <a:rPr lang="en-US" sz="3600" b="1" u="heavy" dirty="0">
                <a:solidFill>
                  <a:srgbClr val="FFFF00"/>
                </a:solidFill>
                <a:latin typeface="Bookman Old Style"/>
                <a:ea typeface="SimSun"/>
                <a:cs typeface="Times New Roman"/>
              </a:rPr>
              <a:t>role of vasa recta)</a:t>
            </a:r>
            <a:endParaRPr lang="en-US" sz="3600" b="1" dirty="0">
              <a:solidFill>
                <a:srgbClr val="FFFF00"/>
              </a:solidFill>
              <a:effectLst/>
              <a:latin typeface="Times New Roman"/>
              <a:ea typeface="Times New Roman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146599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10710"/>
            <a:ext cx="8763000" cy="5257800"/>
          </a:xfrm>
        </p:spPr>
        <p:txBody>
          <a:bodyPr>
            <a:noAutofit/>
          </a:bodyPr>
          <a:lstStyle/>
          <a:p>
            <a:pPr lvl="0" algn="just">
              <a:lnSpc>
                <a:spcPct val="150000"/>
              </a:lnSpc>
              <a:spcBef>
                <a:spcPts val="0"/>
              </a:spcBef>
              <a:buSzPts val="1400"/>
              <a:buFont typeface="Wingdings"/>
              <a:buChar char=""/>
            </a:pPr>
            <a:r>
              <a:rPr lang="en-GB" sz="2800" b="1" u="heavy" dirty="0">
                <a:latin typeface="Cambria"/>
                <a:ea typeface="Gungsuh"/>
              </a:rPr>
              <a:t>Steps :</a:t>
            </a:r>
            <a:endParaRPr lang="en-US" sz="2400" dirty="0">
              <a:latin typeface="Times New Roman"/>
              <a:ea typeface="SimSun"/>
            </a:endParaRPr>
          </a:p>
          <a:p>
            <a:pPr marL="0" lvl="0" indent="0" algn="just">
              <a:spcBef>
                <a:spcPts val="0"/>
              </a:spcBef>
              <a:buNone/>
            </a:pPr>
            <a:r>
              <a:rPr lang="en-GB" sz="2800" b="1" u="heavy" dirty="0" smtClean="0">
                <a:latin typeface="Cambria"/>
                <a:ea typeface="Gungsuh"/>
              </a:rPr>
              <a:t>2. In </a:t>
            </a:r>
            <a:r>
              <a:rPr lang="en-GB" sz="2800" b="1" u="heavy" dirty="0">
                <a:latin typeface="Cambria"/>
                <a:ea typeface="Gungsuh"/>
              </a:rPr>
              <a:t>ascending limb:</a:t>
            </a:r>
            <a:r>
              <a:rPr lang="en-US" sz="2800" u="heavy" dirty="0">
                <a:latin typeface="Cambria"/>
                <a:ea typeface="SimSun"/>
              </a:rPr>
              <a:t>  </a:t>
            </a:r>
            <a:endParaRPr lang="en-US" sz="2400" dirty="0">
              <a:latin typeface="Times New Roman"/>
              <a:ea typeface="SimSun"/>
            </a:endParaRPr>
          </a:p>
          <a:p>
            <a:pPr lvl="0" algn="just">
              <a:lnSpc>
                <a:spcPct val="130000"/>
              </a:lnSpc>
              <a:spcBef>
                <a:spcPts val="0"/>
              </a:spcBef>
              <a:buFont typeface="+mj-lt"/>
              <a:buAutoNum type="alphaLcParenR"/>
            </a:pPr>
            <a:r>
              <a:rPr lang="en-US" sz="2800" dirty="0">
                <a:latin typeface="Cambria"/>
                <a:ea typeface="SimSun"/>
              </a:rPr>
              <a:t>Some of </a:t>
            </a:r>
            <a:r>
              <a:rPr lang="en-US" sz="2800" b="1" dirty="0" err="1">
                <a:latin typeface="Cambria"/>
                <a:ea typeface="SimSun"/>
              </a:rPr>
              <a:t>NaCL</a:t>
            </a:r>
            <a:r>
              <a:rPr lang="en-US" sz="2800" b="1" dirty="0">
                <a:latin typeface="Cambria"/>
                <a:ea typeface="SimSun"/>
              </a:rPr>
              <a:t> and urea</a:t>
            </a:r>
            <a:r>
              <a:rPr lang="en-US" sz="2800" dirty="0">
                <a:latin typeface="Cambria"/>
                <a:ea typeface="SimSun"/>
              </a:rPr>
              <a:t> diffuse out to medullary </a:t>
            </a:r>
            <a:r>
              <a:rPr lang="en-US" sz="2800" dirty="0" err="1">
                <a:latin typeface="Cambria"/>
                <a:ea typeface="SimSun"/>
              </a:rPr>
              <a:t>interstitium</a:t>
            </a:r>
            <a:r>
              <a:rPr lang="en-US" sz="2800" dirty="0">
                <a:latin typeface="Cambria"/>
                <a:ea typeface="SimSun"/>
              </a:rPr>
              <a:t> (</a:t>
            </a:r>
            <a:r>
              <a:rPr lang="en-US" sz="2800" u="sng" dirty="0">
                <a:latin typeface="Cambria"/>
                <a:ea typeface="SimSun"/>
              </a:rPr>
              <a:t>because</a:t>
            </a:r>
            <a:r>
              <a:rPr lang="en-US" sz="2800" dirty="0">
                <a:latin typeface="Cambria"/>
                <a:ea typeface="SimSun"/>
              </a:rPr>
              <a:t> their high concentration in vasa recta).</a:t>
            </a:r>
            <a:endParaRPr lang="en-US" sz="2400" dirty="0">
              <a:latin typeface="Times New Roman"/>
              <a:ea typeface="SimSun"/>
            </a:endParaRPr>
          </a:p>
          <a:p>
            <a:pPr lvl="0" algn="just">
              <a:lnSpc>
                <a:spcPct val="130000"/>
              </a:lnSpc>
              <a:spcBef>
                <a:spcPts val="0"/>
              </a:spcBef>
              <a:buFont typeface="+mj-lt"/>
              <a:buAutoNum type="alphaLcParenR"/>
            </a:pPr>
            <a:r>
              <a:rPr lang="en-US" sz="2800" b="1" dirty="0">
                <a:latin typeface="Cambria"/>
                <a:ea typeface="SimSun"/>
              </a:rPr>
              <a:t>Water</a:t>
            </a:r>
            <a:r>
              <a:rPr lang="en-US" sz="2800" dirty="0">
                <a:latin typeface="Cambria"/>
                <a:ea typeface="SimSun"/>
              </a:rPr>
              <a:t> is reabsorbed in ascending limb (</a:t>
            </a:r>
            <a:r>
              <a:rPr lang="en-US" sz="2800" u="sng" dirty="0">
                <a:latin typeface="Cambria"/>
                <a:ea typeface="SimSun"/>
              </a:rPr>
              <a:t>due to</a:t>
            </a:r>
            <a:r>
              <a:rPr lang="en-US" sz="2800" dirty="0">
                <a:latin typeface="Cambria"/>
                <a:ea typeface="SimSun"/>
              </a:rPr>
              <a:t> </a:t>
            </a:r>
            <a:r>
              <a:rPr lang="en-US" sz="2800" dirty="0">
                <a:latin typeface="Cambria"/>
                <a:ea typeface="SimSun"/>
                <a:sym typeface="Wingdings"/>
              </a:rPr>
              <a:t></a:t>
            </a:r>
            <a:r>
              <a:rPr lang="en-US" sz="2800" dirty="0">
                <a:latin typeface="Cambria"/>
                <a:ea typeface="SimSun"/>
              </a:rPr>
              <a:t> concentration of plasma proteins). Actually, it represents the water that leaves descending loop of Henle &amp; CD.</a:t>
            </a:r>
            <a:endParaRPr lang="en-US" sz="2400" dirty="0">
              <a:latin typeface="Times New Roman"/>
              <a:ea typeface="SimSun"/>
            </a:endParaRPr>
          </a:p>
          <a:p>
            <a:pPr marL="457200" lvl="1" indent="0">
              <a:buNone/>
              <a:defRPr/>
            </a:pPr>
            <a:endParaRPr lang="en-US" sz="2000" dirty="0">
              <a:solidFill>
                <a:prstClr val="black"/>
              </a:solidFill>
            </a:endParaRPr>
          </a:p>
        </p:txBody>
      </p:sp>
      <p:sp>
        <p:nvSpPr>
          <p:cNvPr id="4608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28600"/>
            <a:ext cx="7924800" cy="1558632"/>
          </a:xfrm>
          <a:prstGeom prst="rect">
            <a:avLst/>
          </a:prstGeom>
          <a:solidFill>
            <a:srgbClr val="2818FA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76200">
              <a:lnSpc>
                <a:spcPct val="140000"/>
              </a:lnSpc>
              <a:spcBef>
                <a:spcPts val="0"/>
              </a:spcBef>
              <a:tabLst>
                <a:tab pos="-1676400" algn="r"/>
                <a:tab pos="-1219200" algn="r"/>
              </a:tabLst>
            </a:pPr>
            <a:r>
              <a:rPr lang="en-GB" sz="3600" b="1" u="heavy" dirty="0" smtClean="0">
                <a:solidFill>
                  <a:srgbClr val="FFFF00"/>
                </a:solidFill>
                <a:latin typeface="Bookman Old Style"/>
                <a:ea typeface="Gungsuh"/>
                <a:cs typeface="Times New Roman"/>
              </a:rPr>
              <a:t>B) Counter </a:t>
            </a:r>
            <a:r>
              <a:rPr lang="en-GB" sz="3600" b="1" u="heavy" dirty="0">
                <a:solidFill>
                  <a:srgbClr val="FFFF00"/>
                </a:solidFill>
                <a:latin typeface="Bookman Old Style"/>
                <a:ea typeface="Gungsuh"/>
                <a:cs typeface="Times New Roman"/>
              </a:rPr>
              <a:t>current exchanger</a:t>
            </a:r>
            <a:r>
              <a:rPr lang="en-GB" sz="3600" b="1" u="heavy" dirty="0">
                <a:solidFill>
                  <a:srgbClr val="FFFF00"/>
                </a:solidFill>
                <a:latin typeface="Bookman Old Style"/>
                <a:ea typeface="SimSun"/>
                <a:cs typeface="Times New Roman"/>
              </a:rPr>
              <a:t> </a:t>
            </a:r>
            <a:r>
              <a:rPr lang="en-GB" sz="3600" b="1" u="heavy" dirty="0" smtClean="0">
                <a:solidFill>
                  <a:srgbClr val="FFFF00"/>
                </a:solidFill>
                <a:latin typeface="Bookman Old Style"/>
                <a:ea typeface="SimSun"/>
                <a:cs typeface="Times New Roman"/>
              </a:rPr>
              <a:t/>
            </a:r>
            <a:br>
              <a:rPr lang="en-GB" sz="3600" b="1" u="heavy" dirty="0" smtClean="0">
                <a:solidFill>
                  <a:srgbClr val="FFFF00"/>
                </a:solidFill>
                <a:latin typeface="Bookman Old Style"/>
                <a:ea typeface="SimSun"/>
                <a:cs typeface="Times New Roman"/>
              </a:rPr>
            </a:br>
            <a:r>
              <a:rPr lang="en-US" sz="3600" b="1" u="heavy" dirty="0" smtClean="0">
                <a:solidFill>
                  <a:srgbClr val="FFFF00"/>
                </a:solidFill>
                <a:latin typeface="Bookman Old Style"/>
                <a:ea typeface="SimSun"/>
                <a:cs typeface="Times New Roman"/>
              </a:rPr>
              <a:t>(= </a:t>
            </a:r>
            <a:r>
              <a:rPr lang="en-US" sz="3600" b="1" u="heavy" dirty="0">
                <a:solidFill>
                  <a:srgbClr val="FFFF00"/>
                </a:solidFill>
                <a:latin typeface="Bookman Old Style"/>
                <a:ea typeface="SimSun"/>
                <a:cs typeface="Times New Roman"/>
              </a:rPr>
              <a:t>role of vasa recta)</a:t>
            </a:r>
            <a:endParaRPr lang="en-US" sz="3600" b="1" dirty="0">
              <a:solidFill>
                <a:srgbClr val="FFFF00"/>
              </a:solidFill>
              <a:effectLst/>
              <a:latin typeface="Times New Roman"/>
              <a:ea typeface="Times New Roman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693448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ChangeArrowheads="1"/>
          </p:cNvSpPr>
          <p:nvPr/>
        </p:nvSpPr>
        <p:spPr bwMode="auto">
          <a:xfrm>
            <a:off x="650875" y="1730375"/>
            <a:ext cx="2535238" cy="119776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algn="just">
              <a:buClr>
                <a:srgbClr val="990033"/>
              </a:buClr>
              <a:buFontTx/>
              <a:buChar char="•"/>
            </a:pPr>
            <a:r>
              <a:rPr lang="en-US" dirty="0">
                <a:solidFill>
                  <a:prstClr val="black"/>
                </a:solidFill>
                <a:latin typeface="Times New Roman" pitchFamily="18" charset="0"/>
              </a:rPr>
              <a:t> </a:t>
            </a:r>
            <a:r>
              <a:rPr lang="en-US" b="1" dirty="0">
                <a:solidFill>
                  <a:prstClr val="black"/>
                </a:solidFill>
                <a:latin typeface="Times New Roman" pitchFamily="18" charset="0"/>
              </a:rPr>
              <a:t>The vasa recta</a:t>
            </a:r>
          </a:p>
          <a:p>
            <a:pPr algn="just"/>
            <a:r>
              <a:rPr lang="en-US" b="1" dirty="0">
                <a:solidFill>
                  <a:prstClr val="black"/>
                </a:solidFill>
                <a:latin typeface="Times New Roman" pitchFamily="18" charset="0"/>
              </a:rPr>
              <a:t>   serve as</a:t>
            </a:r>
          </a:p>
          <a:p>
            <a:pPr algn="just"/>
            <a:r>
              <a:rPr lang="en-US" b="1" dirty="0">
                <a:solidFill>
                  <a:prstClr val="black"/>
                </a:solidFill>
                <a:latin typeface="Times New Roman" pitchFamily="18" charset="0"/>
              </a:rPr>
              <a:t>   countercurrent</a:t>
            </a:r>
          </a:p>
          <a:p>
            <a:pPr algn="just"/>
            <a:r>
              <a:rPr lang="en-US" b="1" dirty="0">
                <a:solidFill>
                  <a:prstClr val="black"/>
                </a:solidFill>
                <a:latin typeface="Times New Roman" pitchFamily="18" charset="0"/>
              </a:rPr>
              <a:t>   exchangers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title"/>
          </p:nvPr>
        </p:nvSpPr>
        <p:spPr>
          <a:xfrm>
            <a:off x="546100" y="457200"/>
            <a:ext cx="7912100" cy="1028700"/>
          </a:xfrm>
          <a:solidFill>
            <a:srgbClr val="2818FA"/>
          </a:solidFill>
          <a:ln/>
        </p:spPr>
        <p:txBody>
          <a:bodyPr lIns="90488" tIns="44450" rIns="90488" bIns="44450">
            <a:noAutofit/>
          </a:bodyPr>
          <a:lstStyle/>
          <a:p>
            <a:pPr>
              <a:lnSpc>
                <a:spcPct val="85000"/>
              </a:lnSpc>
            </a:pPr>
            <a:r>
              <a:rPr lang="en-US" sz="4000" dirty="0">
                <a:solidFill>
                  <a:srgbClr val="FFFF00"/>
                </a:solidFill>
              </a:rPr>
              <a:t>The </a:t>
            </a:r>
            <a:r>
              <a:rPr lang="en-US" sz="4000" dirty="0" err="1">
                <a:solidFill>
                  <a:srgbClr val="FFFF00"/>
                </a:solidFill>
              </a:rPr>
              <a:t>Vasa</a:t>
            </a:r>
            <a:r>
              <a:rPr lang="en-US" sz="4000" dirty="0">
                <a:solidFill>
                  <a:srgbClr val="FFFF00"/>
                </a:solidFill>
              </a:rPr>
              <a:t> Recta Preserve Hyperosmolarity of Renal Medulla</a:t>
            </a:r>
          </a:p>
        </p:txBody>
      </p:sp>
      <p:sp>
        <p:nvSpPr>
          <p:cNvPr id="106500" name="Text Box 4"/>
          <p:cNvSpPr txBox="1">
            <a:spLocks noChangeArrowheads="1"/>
          </p:cNvSpPr>
          <p:nvPr/>
        </p:nvSpPr>
        <p:spPr bwMode="auto">
          <a:xfrm>
            <a:off x="635000" y="3444875"/>
            <a:ext cx="2536825" cy="1477328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buClr>
                <a:srgbClr val="990033"/>
              </a:buClr>
              <a:buFontTx/>
              <a:buChar char="•"/>
            </a:pPr>
            <a:r>
              <a:rPr lang="en-US" dirty="0">
                <a:solidFill>
                  <a:prstClr val="black"/>
                </a:solidFill>
                <a:latin typeface="Times New Roman" pitchFamily="18" charset="0"/>
              </a:rPr>
              <a:t> </a:t>
            </a:r>
            <a:r>
              <a:rPr lang="en-US" b="1" dirty="0">
                <a:solidFill>
                  <a:prstClr val="black"/>
                </a:solidFill>
                <a:latin typeface="Times New Roman" pitchFamily="18" charset="0"/>
              </a:rPr>
              <a:t>Vasa recta blood</a:t>
            </a:r>
          </a:p>
          <a:p>
            <a:pPr algn="just"/>
            <a:r>
              <a:rPr lang="en-US" b="1" dirty="0">
                <a:solidFill>
                  <a:prstClr val="black"/>
                </a:solidFill>
                <a:latin typeface="Times New Roman" pitchFamily="18" charset="0"/>
              </a:rPr>
              <a:t>   flow is low</a:t>
            </a:r>
          </a:p>
          <a:p>
            <a:pPr algn="just"/>
            <a:r>
              <a:rPr lang="en-US" b="1" dirty="0">
                <a:solidFill>
                  <a:prstClr val="black"/>
                </a:solidFill>
                <a:latin typeface="Times New Roman" pitchFamily="18" charset="0"/>
              </a:rPr>
              <a:t>   (only 1-2 % of</a:t>
            </a:r>
          </a:p>
          <a:p>
            <a:pPr algn="just"/>
            <a:r>
              <a:rPr lang="en-US" b="1" dirty="0">
                <a:solidFill>
                  <a:prstClr val="black"/>
                </a:solidFill>
                <a:latin typeface="Times New Roman" pitchFamily="18" charset="0"/>
              </a:rPr>
              <a:t>   total renal</a:t>
            </a:r>
          </a:p>
          <a:p>
            <a:pPr algn="just"/>
            <a:r>
              <a:rPr lang="en-US" b="1" dirty="0">
                <a:solidFill>
                  <a:prstClr val="black"/>
                </a:solidFill>
                <a:latin typeface="Times New Roman" pitchFamily="18" charset="0"/>
              </a:rPr>
              <a:t>   blood flow)</a:t>
            </a:r>
          </a:p>
        </p:txBody>
      </p:sp>
      <p:graphicFrame>
        <p:nvGraphicFramePr>
          <p:cNvPr id="106501" name="Object 5"/>
          <p:cNvGraphicFramePr>
            <a:graphicFrameLocks noGrp="1" noChangeAspect="1"/>
          </p:cNvGraphicFramePr>
          <p:nvPr>
            <p:ph idx="1"/>
          </p:nvPr>
        </p:nvGraphicFramePr>
        <p:xfrm>
          <a:off x="3421063" y="1801813"/>
          <a:ext cx="5151437" cy="4306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3" name="Photo Editor Photo" r:id="rId4" imgW="6257143" imgH="5229955" progId="">
                  <p:embed/>
                </p:oleObj>
              </mc:Choice>
              <mc:Fallback>
                <p:oleObj name="Photo Editor Photo" r:id="rId4" imgW="6257143" imgH="5229955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1063" y="1801813"/>
                        <a:ext cx="5151437" cy="43068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50800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6502" name="Rectangle 6"/>
          <p:cNvSpPr>
            <a:spLocks noChangeArrowheads="1"/>
          </p:cNvSpPr>
          <p:nvPr/>
        </p:nvSpPr>
        <p:spPr bwMode="auto">
          <a:xfrm>
            <a:off x="3321050" y="6080125"/>
            <a:ext cx="2406650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200">
                <a:solidFill>
                  <a:prstClr val="black"/>
                </a:solidFill>
                <a:latin typeface="Times New Roman" pitchFamily="18" charset="0"/>
              </a:rPr>
              <a:t>Figure 28-3; Guyton and Hall </a:t>
            </a:r>
          </a:p>
          <a:p>
            <a:endParaRPr lang="en-US" sz="1200">
              <a:solidFill>
                <a:prstClr val="black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582496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498" grpId="0"/>
      <p:bldP spid="10650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76400"/>
            <a:ext cx="8534400" cy="4963510"/>
          </a:xfrm>
        </p:spPr>
        <p:txBody>
          <a:bodyPr>
            <a:noAutofit/>
          </a:bodyPr>
          <a:lstStyle/>
          <a:p>
            <a:pPr lvl="0" algn="just">
              <a:lnSpc>
                <a:spcPct val="150000"/>
              </a:lnSpc>
              <a:spcBef>
                <a:spcPts val="0"/>
              </a:spcBef>
              <a:buFont typeface="Wingdings"/>
              <a:buChar char=""/>
            </a:pPr>
            <a:r>
              <a:rPr lang="en-US" sz="2800" dirty="0">
                <a:latin typeface="Cambria"/>
                <a:ea typeface="SimSun"/>
              </a:rPr>
              <a:t>This cycle increases</a:t>
            </a:r>
            <a:r>
              <a:rPr lang="en-US" sz="2800" dirty="0">
                <a:latin typeface="Times New Roman"/>
                <a:ea typeface="SimSun"/>
              </a:rPr>
              <a:t> </a:t>
            </a:r>
            <a:r>
              <a:rPr lang="en-US" sz="2800" dirty="0">
                <a:latin typeface="Cambria"/>
                <a:ea typeface="SimSun"/>
              </a:rPr>
              <a:t>osmolality of medullary </a:t>
            </a:r>
            <a:r>
              <a:rPr lang="en-US" sz="2800" dirty="0" err="1">
                <a:latin typeface="Cambria"/>
                <a:ea typeface="SimSun"/>
              </a:rPr>
              <a:t>interstitium</a:t>
            </a:r>
            <a:r>
              <a:rPr lang="en-US" sz="2800" dirty="0">
                <a:latin typeface="Cambria"/>
                <a:ea typeface="SimSun"/>
              </a:rPr>
              <a:t> by </a:t>
            </a:r>
            <a:r>
              <a:rPr lang="en-US" sz="2800" b="1" dirty="0">
                <a:latin typeface="Cambria"/>
                <a:ea typeface="SimSun"/>
              </a:rPr>
              <a:t>40</a:t>
            </a:r>
            <a:r>
              <a:rPr lang="en-US" sz="2800" b="1" dirty="0">
                <a:latin typeface="Times New Roman"/>
                <a:ea typeface="SimSun"/>
              </a:rPr>
              <a:t>%</a:t>
            </a:r>
            <a:r>
              <a:rPr lang="en-US" sz="2800" dirty="0">
                <a:latin typeface="Cambria"/>
                <a:ea typeface="SimSun"/>
              </a:rPr>
              <a:t>.</a:t>
            </a:r>
            <a:endParaRPr lang="en-US" sz="2800" dirty="0">
              <a:latin typeface="Times New Roman"/>
              <a:ea typeface="SimSun"/>
            </a:endParaRPr>
          </a:p>
          <a:p>
            <a:pPr lvl="0" algn="just">
              <a:lnSpc>
                <a:spcPct val="150000"/>
              </a:lnSpc>
              <a:spcBef>
                <a:spcPts val="0"/>
              </a:spcBef>
              <a:buFont typeface="Wingdings"/>
              <a:buChar char=""/>
            </a:pPr>
            <a:r>
              <a:rPr lang="en-US" sz="2800" b="1" dirty="0">
                <a:latin typeface="Cambria"/>
                <a:ea typeface="SimSun"/>
              </a:rPr>
              <a:t>Lower thin descending &amp; thin ascending parts of </a:t>
            </a:r>
            <a:r>
              <a:rPr lang="en-US" sz="2800" b="1" dirty="0" err="1">
                <a:latin typeface="Cambria"/>
                <a:ea typeface="SimSun"/>
              </a:rPr>
              <a:t>Henel’s</a:t>
            </a:r>
            <a:r>
              <a:rPr lang="en-US" sz="2800" b="1" dirty="0">
                <a:latin typeface="Cambria"/>
                <a:ea typeface="SimSun"/>
              </a:rPr>
              <a:t> loop</a:t>
            </a:r>
            <a:r>
              <a:rPr lang="en-US" sz="2800" dirty="0">
                <a:latin typeface="Cambria"/>
                <a:ea typeface="SimSun"/>
              </a:rPr>
              <a:t> </a:t>
            </a:r>
            <a:r>
              <a:rPr lang="en-US" sz="2800" b="1" dirty="0">
                <a:latin typeface="Cambria"/>
                <a:ea typeface="SimSun"/>
              </a:rPr>
              <a:t>and</a:t>
            </a:r>
            <a:r>
              <a:rPr lang="en-US" sz="2800" dirty="0">
                <a:latin typeface="Cambria"/>
                <a:ea typeface="SimSun"/>
              </a:rPr>
              <a:t> </a:t>
            </a:r>
            <a:r>
              <a:rPr lang="en-US" sz="2800" b="1" dirty="0">
                <a:latin typeface="Cambria"/>
                <a:ea typeface="SimSun"/>
              </a:rPr>
              <a:t>collecting tubules (medullary CD) </a:t>
            </a:r>
            <a:r>
              <a:rPr lang="en-US" sz="2800" dirty="0">
                <a:latin typeface="Cambria"/>
                <a:ea typeface="SimSun"/>
              </a:rPr>
              <a:t>are the only parts of nephron permeable to </a:t>
            </a:r>
            <a:r>
              <a:rPr lang="en-US" sz="2800" dirty="0" smtClean="0">
                <a:latin typeface="Cambria"/>
                <a:ea typeface="SimSun"/>
              </a:rPr>
              <a:t>Urea.</a:t>
            </a:r>
          </a:p>
          <a:p>
            <a:pPr lvl="0" algn="just">
              <a:lnSpc>
                <a:spcPct val="150000"/>
              </a:lnSpc>
              <a:spcBef>
                <a:spcPts val="0"/>
              </a:spcBef>
              <a:buFont typeface="Wingdings"/>
              <a:buChar char=""/>
            </a:pPr>
            <a:r>
              <a:rPr lang="en-US" sz="2800" b="1" dirty="0" smtClean="0">
                <a:latin typeface="Cambria"/>
                <a:ea typeface="SimSun"/>
              </a:rPr>
              <a:t>High </a:t>
            </a:r>
            <a:r>
              <a:rPr lang="en-US" sz="2800" b="1" dirty="0">
                <a:latin typeface="Cambria"/>
                <a:ea typeface="SimSun"/>
              </a:rPr>
              <a:t>protein diet </a:t>
            </a:r>
            <a:r>
              <a:rPr lang="en-US" sz="2800" b="1" dirty="0">
                <a:latin typeface="Cambria"/>
                <a:ea typeface="SimSun"/>
                <a:sym typeface="Wingdings"/>
              </a:rPr>
              <a:t></a:t>
            </a:r>
            <a:r>
              <a:rPr lang="en-US" sz="2800" b="1" dirty="0">
                <a:latin typeface="Cambria"/>
                <a:ea typeface="SimSun"/>
              </a:rPr>
              <a:t> </a:t>
            </a:r>
            <a:r>
              <a:rPr lang="en-US" sz="2800" b="1" dirty="0">
                <a:latin typeface="Cambria"/>
                <a:ea typeface="SimSun"/>
                <a:sym typeface="Wingdings"/>
              </a:rPr>
              <a:t></a:t>
            </a:r>
            <a:r>
              <a:rPr lang="en-US" sz="2800" b="1" dirty="0">
                <a:latin typeface="Cambria"/>
                <a:ea typeface="SimSun"/>
              </a:rPr>
              <a:t> Urea </a:t>
            </a:r>
            <a:r>
              <a:rPr lang="en-US" sz="2800" b="1" dirty="0">
                <a:latin typeface="Cambria"/>
                <a:ea typeface="SimSun"/>
                <a:sym typeface="Wingdings"/>
              </a:rPr>
              <a:t></a:t>
            </a:r>
            <a:r>
              <a:rPr lang="en-US" sz="2800" b="1" dirty="0">
                <a:latin typeface="Cambria"/>
                <a:ea typeface="SimSun"/>
              </a:rPr>
              <a:t> </a:t>
            </a:r>
            <a:r>
              <a:rPr lang="en-US" sz="2800" b="1" dirty="0">
                <a:latin typeface="Cambria"/>
                <a:ea typeface="SimSun"/>
                <a:sym typeface="Wingdings"/>
              </a:rPr>
              <a:t></a:t>
            </a:r>
            <a:r>
              <a:rPr lang="en-US" sz="2800" dirty="0">
                <a:latin typeface="Cambria"/>
                <a:ea typeface="SimSun"/>
              </a:rPr>
              <a:t> </a:t>
            </a:r>
            <a:r>
              <a:rPr lang="en-US" sz="2800" b="1" dirty="0">
                <a:latin typeface="Cambria"/>
                <a:ea typeface="SimSun"/>
              </a:rPr>
              <a:t>urine concentration. </a:t>
            </a:r>
            <a:endParaRPr lang="en-US" sz="2800" dirty="0">
              <a:latin typeface="Times New Roman"/>
              <a:ea typeface="SimSun"/>
            </a:endParaRPr>
          </a:p>
          <a:p>
            <a:pPr marL="0" lvl="0" indent="0" algn="just">
              <a:lnSpc>
                <a:spcPct val="150000"/>
              </a:lnSpc>
              <a:spcBef>
                <a:spcPts val="0"/>
              </a:spcBef>
              <a:buNone/>
            </a:pPr>
            <a:endParaRPr lang="en-US" sz="2400" dirty="0">
              <a:latin typeface="Times New Roman"/>
              <a:ea typeface="SimSun"/>
            </a:endParaRPr>
          </a:p>
          <a:p>
            <a:pPr marL="457200" lvl="1" indent="0">
              <a:buNone/>
              <a:defRPr/>
            </a:pPr>
            <a:endParaRPr lang="en-US" sz="2000" dirty="0">
              <a:solidFill>
                <a:prstClr val="black"/>
              </a:solidFill>
            </a:endParaRPr>
          </a:p>
        </p:txBody>
      </p:sp>
      <p:sp>
        <p:nvSpPr>
          <p:cNvPr id="4608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28600"/>
            <a:ext cx="7924800" cy="1644809"/>
          </a:xfrm>
          <a:prstGeom prst="rect">
            <a:avLst/>
          </a:prstGeom>
          <a:solidFill>
            <a:srgbClr val="2818FA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76200">
              <a:lnSpc>
                <a:spcPct val="140000"/>
              </a:lnSpc>
              <a:spcBef>
                <a:spcPts val="0"/>
              </a:spcBef>
              <a:tabLst>
                <a:tab pos="-1676400" algn="r"/>
                <a:tab pos="-1219200" algn="r"/>
              </a:tabLst>
            </a:pPr>
            <a:r>
              <a:rPr lang="en-GB" sz="4000" b="1" u="heavy" dirty="0">
                <a:solidFill>
                  <a:srgbClr val="FFFF00"/>
                </a:solidFill>
                <a:latin typeface="Bookman Old Style"/>
                <a:ea typeface="Gungsuh"/>
                <a:cs typeface="Times New Roman"/>
              </a:rPr>
              <a:t>Urea cycle </a:t>
            </a:r>
            <a:r>
              <a:rPr lang="en-GB" sz="4000" b="1" u="heavy" dirty="0" smtClean="0">
                <a:solidFill>
                  <a:srgbClr val="FFFF00"/>
                </a:solidFill>
                <a:latin typeface="Bookman Old Style"/>
                <a:ea typeface="Gungsuh"/>
                <a:cs typeface="Times New Roman"/>
              </a:rPr>
              <a:t/>
            </a:r>
            <a:br>
              <a:rPr lang="en-GB" sz="4000" b="1" u="heavy" dirty="0" smtClean="0">
                <a:solidFill>
                  <a:srgbClr val="FFFF00"/>
                </a:solidFill>
                <a:latin typeface="Bookman Old Style"/>
                <a:ea typeface="Gungsuh"/>
                <a:cs typeface="Times New Roman"/>
              </a:rPr>
            </a:br>
            <a:r>
              <a:rPr lang="en-GB" sz="3600" b="1" u="heavy" dirty="0" smtClean="0">
                <a:solidFill>
                  <a:srgbClr val="FFFF00"/>
                </a:solidFill>
                <a:latin typeface="Bookman Old Style"/>
                <a:ea typeface="Gungsuh"/>
                <a:cs typeface="Times New Roman"/>
              </a:rPr>
              <a:t>(</a:t>
            </a:r>
            <a:r>
              <a:rPr lang="en-GB" sz="3600" b="1" u="heavy" dirty="0">
                <a:solidFill>
                  <a:srgbClr val="FFFF00"/>
                </a:solidFill>
                <a:latin typeface="Bookman Old Style"/>
                <a:ea typeface="Gungsuh"/>
                <a:cs typeface="Times New Roman"/>
              </a:rPr>
              <a:t>Re-circulation of urea)</a:t>
            </a:r>
            <a:endParaRPr lang="en-US" sz="3600" b="1" dirty="0">
              <a:solidFill>
                <a:srgbClr val="FFFF00"/>
              </a:solidFill>
              <a:effectLst/>
              <a:latin typeface="Times New Roman"/>
              <a:ea typeface="Times New Roman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3528963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534400" cy="4963510"/>
          </a:xfrm>
        </p:spPr>
        <p:txBody>
          <a:bodyPr>
            <a:noAutofit/>
          </a:bodyPr>
          <a:lstStyle/>
          <a:p>
            <a:pPr lvl="0" algn="just">
              <a:spcBef>
                <a:spcPts val="0"/>
              </a:spcBef>
              <a:buFont typeface="Wingdings"/>
              <a:buChar char=""/>
            </a:pPr>
            <a:r>
              <a:rPr lang="en-US" sz="2800" b="1" u="heavy" dirty="0">
                <a:latin typeface="Cambria"/>
                <a:ea typeface="SimSun"/>
              </a:rPr>
              <a:t>Steps:</a:t>
            </a:r>
            <a:endParaRPr lang="en-US" sz="2400" dirty="0">
              <a:latin typeface="Times New Roman"/>
              <a:ea typeface="SimSun"/>
            </a:endParaRPr>
          </a:p>
          <a:p>
            <a:pPr lvl="0" algn="just">
              <a:lnSpc>
                <a:spcPct val="130000"/>
              </a:lnSpc>
              <a:spcBef>
                <a:spcPts val="0"/>
              </a:spcBef>
              <a:buFont typeface="+mj-lt"/>
              <a:buAutoNum type="arabicPeriod"/>
              <a:tabLst>
                <a:tab pos="270510" algn="l"/>
                <a:tab pos="540385" algn="l"/>
              </a:tabLst>
            </a:pPr>
            <a:r>
              <a:rPr lang="en-US" sz="2600" dirty="0">
                <a:latin typeface="Cambria"/>
                <a:ea typeface="SimSun"/>
              </a:rPr>
              <a:t>Water reabsorption from medullary CD by high osmolality of renal medulla (helped by ADH) </a:t>
            </a:r>
            <a:r>
              <a:rPr lang="en-US" sz="2600" b="1" dirty="0">
                <a:latin typeface="Cambria"/>
                <a:ea typeface="SimSun"/>
                <a:sym typeface="Wingdings"/>
              </a:rPr>
              <a:t></a:t>
            </a:r>
            <a:r>
              <a:rPr lang="en-US" sz="2600" dirty="0">
                <a:latin typeface="Cambria"/>
                <a:ea typeface="SimSun"/>
              </a:rPr>
              <a:t> concentration of </a:t>
            </a:r>
            <a:r>
              <a:rPr lang="en-US" sz="2600" b="1" dirty="0">
                <a:latin typeface="Cambria"/>
                <a:ea typeface="SimSun"/>
              </a:rPr>
              <a:t>urea </a:t>
            </a:r>
            <a:r>
              <a:rPr lang="en-US" sz="2600" dirty="0">
                <a:latin typeface="Cambria"/>
                <a:ea typeface="SimSun"/>
              </a:rPr>
              <a:t>in CD.</a:t>
            </a:r>
            <a:endParaRPr lang="en-US" sz="2600" dirty="0">
              <a:latin typeface="Times New Roman"/>
              <a:ea typeface="SimSun"/>
            </a:endParaRPr>
          </a:p>
          <a:p>
            <a:pPr lvl="0" algn="just">
              <a:lnSpc>
                <a:spcPct val="130000"/>
              </a:lnSpc>
              <a:spcBef>
                <a:spcPts val="0"/>
              </a:spcBef>
              <a:buFont typeface="+mj-lt"/>
              <a:buAutoNum type="arabicPeriod"/>
              <a:tabLst>
                <a:tab pos="270510" algn="l"/>
                <a:tab pos="540385" algn="l"/>
              </a:tabLst>
            </a:pPr>
            <a:r>
              <a:rPr lang="en-US" sz="2600" b="1" dirty="0">
                <a:latin typeface="Cambria"/>
                <a:ea typeface="SimSun"/>
              </a:rPr>
              <a:t>Urea</a:t>
            </a:r>
            <a:r>
              <a:rPr lang="en-US" sz="2600" dirty="0">
                <a:latin typeface="Cambria"/>
                <a:ea typeface="SimSun"/>
              </a:rPr>
              <a:t> diffuses </a:t>
            </a:r>
            <a:r>
              <a:rPr lang="en-US" sz="2600" b="1" dirty="0">
                <a:latin typeface="Cambria"/>
                <a:ea typeface="SimSun"/>
              </a:rPr>
              <a:t>passively</a:t>
            </a:r>
            <a:r>
              <a:rPr lang="en-US" sz="2600" dirty="0">
                <a:latin typeface="Cambria"/>
                <a:ea typeface="SimSun"/>
              </a:rPr>
              <a:t> to renal </a:t>
            </a:r>
            <a:r>
              <a:rPr lang="en-US" sz="2600" dirty="0" err="1">
                <a:latin typeface="Cambria"/>
                <a:ea typeface="SimSun"/>
              </a:rPr>
              <a:t>interstitium</a:t>
            </a:r>
            <a:r>
              <a:rPr lang="en-US" sz="2600" dirty="0">
                <a:latin typeface="Cambria"/>
                <a:ea typeface="SimSun"/>
              </a:rPr>
              <a:t> added to high osmolality in renal medulla (urea cycle adds 500 </a:t>
            </a:r>
            <a:r>
              <a:rPr lang="en-US" sz="2600" dirty="0" err="1">
                <a:latin typeface="Cambria"/>
                <a:ea typeface="SimSun"/>
              </a:rPr>
              <a:t>mosmol</a:t>
            </a:r>
            <a:r>
              <a:rPr lang="en-US" sz="2600" dirty="0">
                <a:latin typeface="Cambria"/>
                <a:ea typeface="SimSun"/>
              </a:rPr>
              <a:t>/L. to renal medulla).</a:t>
            </a:r>
            <a:endParaRPr lang="en-US" sz="2600" dirty="0">
              <a:latin typeface="Times New Roman"/>
              <a:ea typeface="SimSun"/>
            </a:endParaRPr>
          </a:p>
          <a:p>
            <a:pPr lvl="0" algn="just">
              <a:lnSpc>
                <a:spcPct val="130000"/>
              </a:lnSpc>
              <a:spcBef>
                <a:spcPts val="0"/>
              </a:spcBef>
              <a:buFont typeface="+mj-lt"/>
              <a:buAutoNum type="arabicPeriod"/>
              <a:tabLst>
                <a:tab pos="270510" algn="l"/>
                <a:tab pos="540385" algn="l"/>
              </a:tabLst>
            </a:pPr>
            <a:r>
              <a:rPr lang="en-US" sz="2600" dirty="0">
                <a:latin typeface="Cambria"/>
                <a:ea typeface="SimSun"/>
              </a:rPr>
              <a:t>Then,</a:t>
            </a:r>
            <a:r>
              <a:rPr lang="en-US" sz="2600" b="1" dirty="0">
                <a:latin typeface="Cambria"/>
                <a:ea typeface="SimSun"/>
              </a:rPr>
              <a:t> Urea </a:t>
            </a:r>
            <a:r>
              <a:rPr lang="en-US" sz="2600" dirty="0">
                <a:latin typeface="Cambria"/>
                <a:ea typeface="SimSun"/>
              </a:rPr>
              <a:t>enters again to lumen of </a:t>
            </a:r>
            <a:r>
              <a:rPr lang="en-US" sz="2600" b="1" dirty="0">
                <a:latin typeface="Cambria"/>
                <a:ea typeface="SimSun"/>
              </a:rPr>
              <a:t>descending &amp; thin ascending parts of </a:t>
            </a:r>
            <a:r>
              <a:rPr lang="en-US" sz="2600" b="1" dirty="0" err="1">
                <a:latin typeface="Cambria"/>
                <a:ea typeface="SimSun"/>
              </a:rPr>
              <a:t>Henel’s</a:t>
            </a:r>
            <a:r>
              <a:rPr lang="en-US" sz="2600" b="1" dirty="0">
                <a:latin typeface="Cambria"/>
                <a:ea typeface="SimSun"/>
              </a:rPr>
              <a:t> loop</a:t>
            </a:r>
            <a:r>
              <a:rPr lang="en-US" sz="2600" dirty="0">
                <a:latin typeface="Cambria"/>
                <a:ea typeface="SimSun"/>
              </a:rPr>
              <a:t> to re-circulate again till it reaches </a:t>
            </a:r>
            <a:r>
              <a:rPr lang="en-US" sz="2600" b="1" dirty="0">
                <a:latin typeface="Cambria"/>
                <a:ea typeface="SimSun"/>
              </a:rPr>
              <a:t>medullary CD</a:t>
            </a:r>
            <a:r>
              <a:rPr lang="en-US" sz="2600" dirty="0">
                <a:latin typeface="Cambria"/>
                <a:ea typeface="SimSun"/>
              </a:rPr>
              <a:t> to start a new cycle and so on. </a:t>
            </a:r>
            <a:endParaRPr lang="en-US" sz="2600" dirty="0">
              <a:latin typeface="Times New Roman"/>
              <a:ea typeface="SimSun"/>
            </a:endParaRPr>
          </a:p>
          <a:p>
            <a:pPr marL="457200" lvl="1" indent="0">
              <a:buNone/>
              <a:defRPr/>
            </a:pPr>
            <a:endParaRPr lang="en-US" sz="2000" dirty="0">
              <a:solidFill>
                <a:prstClr val="black"/>
              </a:solidFill>
            </a:endParaRPr>
          </a:p>
        </p:txBody>
      </p:sp>
      <p:sp>
        <p:nvSpPr>
          <p:cNvPr id="4608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828800" y="152400"/>
            <a:ext cx="5638800" cy="954107"/>
          </a:xfrm>
          <a:prstGeom prst="rect">
            <a:avLst/>
          </a:prstGeom>
          <a:solidFill>
            <a:srgbClr val="2818FA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76200">
              <a:lnSpc>
                <a:spcPct val="140000"/>
              </a:lnSpc>
              <a:spcBef>
                <a:spcPts val="0"/>
              </a:spcBef>
              <a:tabLst>
                <a:tab pos="-1676400" algn="r"/>
                <a:tab pos="-1219200" algn="r"/>
              </a:tabLst>
            </a:pPr>
            <a:r>
              <a:rPr lang="en-GB" sz="4000" b="1" u="heavy" dirty="0">
                <a:solidFill>
                  <a:srgbClr val="FFFF00"/>
                </a:solidFill>
                <a:latin typeface="Bookman Old Style"/>
                <a:ea typeface="Gungsuh"/>
                <a:cs typeface="Times New Roman"/>
              </a:rPr>
              <a:t>Urea </a:t>
            </a:r>
            <a:r>
              <a:rPr lang="en-GB" sz="4000" b="1" u="heavy" dirty="0" smtClean="0">
                <a:solidFill>
                  <a:srgbClr val="FFFF00"/>
                </a:solidFill>
                <a:latin typeface="Bookman Old Style"/>
                <a:ea typeface="Gungsuh"/>
                <a:cs typeface="Times New Roman"/>
              </a:rPr>
              <a:t>cycle</a:t>
            </a:r>
            <a:endParaRPr lang="en-US" sz="4000" b="1" dirty="0">
              <a:solidFill>
                <a:srgbClr val="FFFF00"/>
              </a:solidFill>
              <a:effectLst/>
              <a:latin typeface="Times New Roman"/>
              <a:ea typeface="Times New Roman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7025819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534400" cy="4963510"/>
          </a:xfrm>
        </p:spPr>
        <p:txBody>
          <a:bodyPr>
            <a:noAutofit/>
          </a:bodyPr>
          <a:lstStyle/>
          <a:p>
            <a:pPr lvl="0" algn="just">
              <a:spcBef>
                <a:spcPts val="0"/>
              </a:spcBef>
              <a:buFont typeface="Wingdings"/>
              <a:buChar char=""/>
            </a:pPr>
            <a:r>
              <a:rPr lang="en-US" sz="2800" b="1" u="heavy" dirty="0">
                <a:latin typeface="Cambria"/>
                <a:ea typeface="SimSun"/>
              </a:rPr>
              <a:t>Steps:</a:t>
            </a:r>
            <a:endParaRPr lang="en-US" sz="2400" dirty="0">
              <a:latin typeface="Times New Roman"/>
              <a:ea typeface="SimSun"/>
            </a:endParaRPr>
          </a:p>
          <a:p>
            <a:pPr lvl="0" algn="just">
              <a:lnSpc>
                <a:spcPct val="130000"/>
              </a:lnSpc>
              <a:spcBef>
                <a:spcPts val="0"/>
              </a:spcBef>
              <a:buFont typeface="+mj-lt"/>
              <a:buAutoNum type="arabicPeriod"/>
              <a:tabLst>
                <a:tab pos="270510" algn="l"/>
                <a:tab pos="540385" algn="l"/>
              </a:tabLst>
            </a:pPr>
            <a:r>
              <a:rPr lang="en-US" sz="2600" dirty="0">
                <a:latin typeface="Cambria"/>
                <a:ea typeface="SimSun"/>
              </a:rPr>
              <a:t>Water reabsorption from medullary CD by high osmolality of renal medulla (helped by ADH) </a:t>
            </a:r>
            <a:r>
              <a:rPr lang="en-US" sz="2600" b="1" dirty="0">
                <a:latin typeface="Cambria"/>
                <a:ea typeface="SimSun"/>
                <a:sym typeface="Wingdings"/>
              </a:rPr>
              <a:t></a:t>
            </a:r>
            <a:r>
              <a:rPr lang="en-US" sz="2600" dirty="0">
                <a:latin typeface="Cambria"/>
                <a:ea typeface="SimSun"/>
              </a:rPr>
              <a:t> concentration of </a:t>
            </a:r>
            <a:r>
              <a:rPr lang="en-US" sz="2600" b="1" dirty="0">
                <a:latin typeface="Cambria"/>
                <a:ea typeface="SimSun"/>
              </a:rPr>
              <a:t>urea </a:t>
            </a:r>
            <a:r>
              <a:rPr lang="en-US" sz="2600" dirty="0">
                <a:latin typeface="Cambria"/>
                <a:ea typeface="SimSun"/>
              </a:rPr>
              <a:t>in CD.</a:t>
            </a:r>
            <a:endParaRPr lang="en-US" sz="2600" dirty="0">
              <a:latin typeface="Times New Roman"/>
              <a:ea typeface="SimSun"/>
            </a:endParaRPr>
          </a:p>
          <a:p>
            <a:pPr lvl="0" algn="just">
              <a:lnSpc>
                <a:spcPct val="130000"/>
              </a:lnSpc>
              <a:spcBef>
                <a:spcPts val="0"/>
              </a:spcBef>
              <a:buFont typeface="+mj-lt"/>
              <a:buAutoNum type="arabicPeriod"/>
              <a:tabLst>
                <a:tab pos="270510" algn="l"/>
                <a:tab pos="540385" algn="l"/>
              </a:tabLst>
            </a:pPr>
            <a:r>
              <a:rPr lang="en-US" sz="2600" b="1" dirty="0">
                <a:latin typeface="Cambria"/>
                <a:ea typeface="SimSun"/>
              </a:rPr>
              <a:t>Urea</a:t>
            </a:r>
            <a:r>
              <a:rPr lang="en-US" sz="2600" dirty="0">
                <a:latin typeface="Cambria"/>
                <a:ea typeface="SimSun"/>
              </a:rPr>
              <a:t> diffuses </a:t>
            </a:r>
            <a:r>
              <a:rPr lang="en-US" sz="2600" b="1" dirty="0">
                <a:latin typeface="Cambria"/>
                <a:ea typeface="SimSun"/>
              </a:rPr>
              <a:t>passively</a:t>
            </a:r>
            <a:r>
              <a:rPr lang="en-US" sz="2600" dirty="0">
                <a:latin typeface="Cambria"/>
                <a:ea typeface="SimSun"/>
              </a:rPr>
              <a:t> to renal </a:t>
            </a:r>
            <a:r>
              <a:rPr lang="en-US" sz="2600" dirty="0" err="1">
                <a:latin typeface="Cambria"/>
                <a:ea typeface="SimSun"/>
              </a:rPr>
              <a:t>interstitium</a:t>
            </a:r>
            <a:r>
              <a:rPr lang="en-US" sz="2600" dirty="0">
                <a:latin typeface="Cambria"/>
                <a:ea typeface="SimSun"/>
              </a:rPr>
              <a:t> added to high osmolality in renal medulla (urea cycle adds 500 </a:t>
            </a:r>
            <a:r>
              <a:rPr lang="en-US" sz="2600" dirty="0" err="1">
                <a:latin typeface="Cambria"/>
                <a:ea typeface="SimSun"/>
              </a:rPr>
              <a:t>mosmol</a:t>
            </a:r>
            <a:r>
              <a:rPr lang="en-US" sz="2600" dirty="0">
                <a:latin typeface="Cambria"/>
                <a:ea typeface="SimSun"/>
              </a:rPr>
              <a:t>/L. to renal medulla).</a:t>
            </a:r>
            <a:endParaRPr lang="en-US" sz="2600" dirty="0">
              <a:latin typeface="Times New Roman"/>
              <a:ea typeface="SimSun"/>
            </a:endParaRPr>
          </a:p>
          <a:p>
            <a:pPr lvl="0" algn="just">
              <a:lnSpc>
                <a:spcPct val="130000"/>
              </a:lnSpc>
              <a:spcBef>
                <a:spcPts val="0"/>
              </a:spcBef>
              <a:buFont typeface="+mj-lt"/>
              <a:buAutoNum type="arabicPeriod"/>
              <a:tabLst>
                <a:tab pos="270510" algn="l"/>
                <a:tab pos="540385" algn="l"/>
              </a:tabLst>
            </a:pPr>
            <a:r>
              <a:rPr lang="en-US" sz="2600" dirty="0">
                <a:latin typeface="Cambria"/>
                <a:ea typeface="SimSun"/>
              </a:rPr>
              <a:t>Then,</a:t>
            </a:r>
            <a:r>
              <a:rPr lang="en-US" sz="2600" b="1" dirty="0">
                <a:latin typeface="Cambria"/>
                <a:ea typeface="SimSun"/>
              </a:rPr>
              <a:t> Urea </a:t>
            </a:r>
            <a:r>
              <a:rPr lang="en-US" sz="2600" dirty="0">
                <a:latin typeface="Cambria"/>
                <a:ea typeface="SimSun"/>
              </a:rPr>
              <a:t>enters again to lumen of </a:t>
            </a:r>
            <a:r>
              <a:rPr lang="en-US" sz="2600" b="1" dirty="0">
                <a:latin typeface="Cambria"/>
                <a:ea typeface="SimSun"/>
              </a:rPr>
              <a:t>descending &amp; thin ascending parts of </a:t>
            </a:r>
            <a:r>
              <a:rPr lang="en-US" sz="2600" b="1" dirty="0" err="1">
                <a:latin typeface="Cambria"/>
                <a:ea typeface="SimSun"/>
              </a:rPr>
              <a:t>Henel’s</a:t>
            </a:r>
            <a:r>
              <a:rPr lang="en-US" sz="2600" b="1" dirty="0">
                <a:latin typeface="Cambria"/>
                <a:ea typeface="SimSun"/>
              </a:rPr>
              <a:t> loop</a:t>
            </a:r>
            <a:r>
              <a:rPr lang="en-US" sz="2600" dirty="0">
                <a:latin typeface="Cambria"/>
                <a:ea typeface="SimSun"/>
              </a:rPr>
              <a:t> to re-circulate again till it reaches </a:t>
            </a:r>
            <a:r>
              <a:rPr lang="en-US" sz="2600" b="1" dirty="0">
                <a:latin typeface="Cambria"/>
                <a:ea typeface="SimSun"/>
              </a:rPr>
              <a:t>medullary CD</a:t>
            </a:r>
            <a:r>
              <a:rPr lang="en-US" sz="2600" dirty="0">
                <a:latin typeface="Cambria"/>
                <a:ea typeface="SimSun"/>
              </a:rPr>
              <a:t> to start a new cycle and so on. </a:t>
            </a:r>
            <a:endParaRPr lang="en-US" sz="2600" dirty="0">
              <a:latin typeface="Times New Roman"/>
              <a:ea typeface="SimSun"/>
            </a:endParaRPr>
          </a:p>
          <a:p>
            <a:pPr marL="457200" lvl="1" indent="0">
              <a:buNone/>
              <a:defRPr/>
            </a:pPr>
            <a:endParaRPr lang="en-US" sz="2000" dirty="0">
              <a:solidFill>
                <a:prstClr val="black"/>
              </a:solidFill>
            </a:endParaRPr>
          </a:p>
        </p:txBody>
      </p:sp>
      <p:sp>
        <p:nvSpPr>
          <p:cNvPr id="4608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828800" y="152400"/>
            <a:ext cx="5638800" cy="954107"/>
          </a:xfrm>
          <a:prstGeom prst="rect">
            <a:avLst/>
          </a:prstGeom>
          <a:solidFill>
            <a:srgbClr val="2818FA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76200">
              <a:lnSpc>
                <a:spcPct val="140000"/>
              </a:lnSpc>
              <a:spcBef>
                <a:spcPts val="0"/>
              </a:spcBef>
              <a:tabLst>
                <a:tab pos="-1676400" algn="r"/>
                <a:tab pos="-1219200" algn="r"/>
              </a:tabLst>
            </a:pPr>
            <a:r>
              <a:rPr lang="en-GB" sz="4000" b="1" u="heavy" dirty="0">
                <a:solidFill>
                  <a:srgbClr val="FFFF00"/>
                </a:solidFill>
                <a:latin typeface="Bookman Old Style"/>
                <a:ea typeface="Gungsuh"/>
                <a:cs typeface="Times New Roman"/>
              </a:rPr>
              <a:t>Urea </a:t>
            </a:r>
            <a:r>
              <a:rPr lang="en-GB" sz="4000" b="1" u="heavy" dirty="0" smtClean="0">
                <a:solidFill>
                  <a:srgbClr val="FFFF00"/>
                </a:solidFill>
                <a:latin typeface="Bookman Old Style"/>
                <a:ea typeface="Gungsuh"/>
                <a:cs typeface="Times New Roman"/>
              </a:rPr>
              <a:t>cycle</a:t>
            </a:r>
            <a:endParaRPr lang="en-US" sz="4000" b="1" dirty="0">
              <a:solidFill>
                <a:srgbClr val="FFFF00"/>
              </a:solidFill>
              <a:effectLst/>
              <a:latin typeface="Times New Roman"/>
              <a:ea typeface="Times New Roman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0103505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600200"/>
            <a:ext cx="723900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241" y="381000"/>
            <a:ext cx="8188325" cy="10300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2443685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402" name="Object 2"/>
          <p:cNvGraphicFramePr>
            <a:graphicFrameLocks noGrp="1" noChangeAspect="1"/>
          </p:cNvGraphicFramePr>
          <p:nvPr>
            <p:ph/>
            <p:extLst>
              <p:ext uri="{D42A27DB-BD31-4B8C-83A1-F6EECF244321}">
                <p14:modId xmlns:p14="http://schemas.microsoft.com/office/powerpoint/2010/main" val="237501099"/>
              </p:ext>
            </p:extLst>
          </p:nvPr>
        </p:nvGraphicFramePr>
        <p:xfrm>
          <a:off x="512762" y="990600"/>
          <a:ext cx="8097837" cy="5440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3" name="Photo Editor Photo" r:id="rId4" imgW="10333333" imgH="6542857" progId="">
                  <p:embed/>
                </p:oleObj>
              </mc:Choice>
              <mc:Fallback>
                <p:oleObj name="Photo Editor Photo" r:id="rId4" imgW="10333333" imgH="6542857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2762" y="990600"/>
                        <a:ext cx="8097837" cy="54403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03" name="Text Box 3"/>
          <p:cNvSpPr txBox="1">
            <a:spLocks noChangeArrowheads="1"/>
          </p:cNvSpPr>
          <p:nvPr/>
        </p:nvSpPr>
        <p:spPr bwMode="auto">
          <a:xfrm>
            <a:off x="512762" y="209550"/>
            <a:ext cx="8097837" cy="5632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85000"/>
              </a:lnSpc>
            </a:pPr>
            <a:r>
              <a:rPr lang="en-US" sz="3600" b="1" dirty="0">
                <a:solidFill>
                  <a:prstClr val="black"/>
                </a:solidFill>
                <a:latin typeface="Times New Roman" pitchFamily="18" charset="0"/>
              </a:rPr>
              <a:t>Urinary Bladder and Its Innervation</a:t>
            </a:r>
          </a:p>
        </p:txBody>
      </p:sp>
      <p:sp>
        <p:nvSpPr>
          <p:cNvPr id="102404" name="Rectangle 4"/>
          <p:cNvSpPr>
            <a:spLocks noChangeArrowheads="1"/>
          </p:cNvSpPr>
          <p:nvPr/>
        </p:nvSpPr>
        <p:spPr bwMode="auto">
          <a:xfrm>
            <a:off x="739775" y="6248400"/>
            <a:ext cx="236855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200">
                <a:solidFill>
                  <a:prstClr val="black"/>
                </a:solidFill>
                <a:latin typeface="Times New Roman" pitchFamily="18" charset="0"/>
              </a:rPr>
              <a:t>Figure 26-6; Guyton and Hall</a:t>
            </a:r>
            <a:endParaRPr lang="en-US" b="1">
              <a:solidFill>
                <a:prstClr val="black"/>
              </a:solidFill>
              <a:latin typeface="Times New Roman" pitchFamily="18" charset="0"/>
            </a:endParaRPr>
          </a:p>
          <a:p>
            <a:endParaRPr lang="en-US" b="1">
              <a:solidFill>
                <a:prstClr val="black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2639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3426" name="Object 2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1366560"/>
              </p:ext>
            </p:extLst>
          </p:nvPr>
        </p:nvGraphicFramePr>
        <p:xfrm>
          <a:off x="4419600" y="1470025"/>
          <a:ext cx="4267200" cy="4702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9" name="Photo Editor Photo" r:id="rId4" imgW="6876190" imgH="6323810" progId="">
                  <p:embed/>
                </p:oleObj>
              </mc:Choice>
              <mc:Fallback>
                <p:oleObj name="Photo Editor Photo" r:id="rId4" imgW="6876190" imgH="632381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1470025"/>
                        <a:ext cx="4267200" cy="4702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733800" cy="4691063"/>
          </a:xfrm>
        </p:spPr>
        <p:txBody>
          <a:bodyPr>
            <a:noAutofit/>
          </a:bodyPr>
          <a:lstStyle/>
          <a:p>
            <a:pPr algn="just"/>
            <a:r>
              <a:rPr lang="en-US" sz="2000" dirty="0" smtClean="0"/>
              <a:t>There are 3 phases of vesicular pressure changes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sz="2000" dirty="0" smtClean="0"/>
              <a:t>Initial 10 cm of H2O rise in pressure for 10-50 ml of urine collection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sz="2000" dirty="0" smtClean="0"/>
              <a:t>Second phase last until the bladder volume is 400ml 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sz="2000" dirty="0" smtClean="0"/>
              <a:t>Third phase shows the sharp rise in the intravesicle  pressure </a:t>
            </a:r>
          </a:p>
          <a:p>
            <a:pPr algn="just">
              <a:buFont typeface="Arial" pitchFamily="34" charset="0"/>
              <a:buChar char="•"/>
            </a:pPr>
            <a:r>
              <a:rPr lang="en-US" sz="2000" dirty="0" smtClean="0"/>
              <a:t>Micturition contractions begin to appear at a urine volume about 150 ml.</a:t>
            </a:r>
          </a:p>
          <a:p>
            <a:pPr algn="just">
              <a:buFont typeface="Arial" pitchFamily="34" charset="0"/>
              <a:buChar char="•"/>
            </a:pPr>
            <a:r>
              <a:rPr lang="en-US" sz="2000" dirty="0" smtClean="0"/>
              <a:t>Desire to void urine  occurs when the bladder is full.</a:t>
            </a:r>
            <a:endParaRPr lang="en-US" sz="2000" dirty="0"/>
          </a:p>
        </p:txBody>
      </p:sp>
      <p:sp>
        <p:nvSpPr>
          <p:cNvPr id="103427" name="Text Box 3"/>
          <p:cNvSpPr txBox="1">
            <a:spLocks noChangeArrowheads="1"/>
          </p:cNvSpPr>
          <p:nvPr/>
        </p:nvSpPr>
        <p:spPr bwMode="auto">
          <a:xfrm>
            <a:off x="512763" y="609600"/>
            <a:ext cx="4953000" cy="641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600" b="1" dirty="0">
                <a:solidFill>
                  <a:prstClr val="black"/>
                </a:solidFill>
                <a:latin typeface="Times New Roman" pitchFamily="18" charset="0"/>
              </a:rPr>
              <a:t>Normal </a:t>
            </a:r>
            <a:r>
              <a:rPr lang="en-US" sz="3600" b="1" dirty="0" err="1">
                <a:solidFill>
                  <a:prstClr val="black"/>
                </a:solidFill>
                <a:latin typeface="Times New Roman" pitchFamily="18" charset="0"/>
              </a:rPr>
              <a:t>Cystogram</a:t>
            </a:r>
            <a:endParaRPr lang="en-US" sz="3600" b="1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103428" name="Rectangle 4"/>
          <p:cNvSpPr>
            <a:spLocks noChangeArrowheads="1"/>
          </p:cNvSpPr>
          <p:nvPr/>
        </p:nvSpPr>
        <p:spPr bwMode="auto">
          <a:xfrm>
            <a:off x="6573838" y="6118225"/>
            <a:ext cx="1811337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200" dirty="0">
                <a:solidFill>
                  <a:prstClr val="black"/>
                </a:solidFill>
                <a:latin typeface="Times New Roman" pitchFamily="18" charset="0"/>
              </a:rPr>
              <a:t>Figure 26-7; </a:t>
            </a:r>
          </a:p>
          <a:p>
            <a:r>
              <a:rPr lang="en-US" sz="1200" dirty="0">
                <a:solidFill>
                  <a:prstClr val="black"/>
                </a:solidFill>
                <a:latin typeface="Times New Roman" pitchFamily="18" charset="0"/>
              </a:rPr>
              <a:t>Guyton and Hall</a:t>
            </a:r>
            <a:endParaRPr lang="en-US" b="1" dirty="0">
              <a:solidFill>
                <a:prstClr val="black"/>
              </a:solidFill>
              <a:latin typeface="Times New Roman" pitchFamily="18" charset="0"/>
            </a:endParaRPr>
          </a:p>
          <a:p>
            <a:endParaRPr lang="en-US" b="1" dirty="0">
              <a:solidFill>
                <a:prstClr val="black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5123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666747"/>
              </p:ext>
            </p:extLst>
          </p:nvPr>
        </p:nvGraphicFramePr>
        <p:xfrm>
          <a:off x="762000" y="1066800"/>
          <a:ext cx="7829550" cy="3610064"/>
        </p:xfrm>
        <a:graphic>
          <a:graphicData uri="http://schemas.openxmlformats.org/drawingml/2006/table">
            <a:tbl>
              <a:tblPr firstRow="1" firstCol="1" bandRow="1"/>
              <a:tblGrid>
                <a:gridCol w="2271753"/>
                <a:gridCol w="5557797"/>
              </a:tblGrid>
              <a:tr h="100511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dirty="0">
                          <a:effectLst/>
                          <a:latin typeface="Bookman Old Style"/>
                          <a:ea typeface="Gungsuh"/>
                        </a:rPr>
                        <a:t>Bladder volume</a:t>
                      </a:r>
                      <a:endParaRPr lang="en-US" sz="24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dirty="0">
                          <a:effectLst/>
                          <a:latin typeface="Bookman Old Style"/>
                          <a:ea typeface="Gungsuh"/>
                        </a:rPr>
                        <a:t>Urinary bladder</a:t>
                      </a:r>
                      <a:r>
                        <a:rPr lang="en-US" sz="2400" b="1" dirty="0">
                          <a:effectLst/>
                          <a:latin typeface="Bookman Old Style"/>
                          <a:ea typeface="SimSun"/>
                        </a:rPr>
                        <a:t> sensations</a:t>
                      </a:r>
                      <a:endParaRPr lang="en-US" sz="24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02557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ambria"/>
                          <a:ea typeface="SimSun"/>
                        </a:rPr>
                        <a:t>150</a:t>
                      </a:r>
                      <a:r>
                        <a:rPr lang="en-US" sz="2400">
                          <a:effectLst/>
                          <a:latin typeface="Cambria"/>
                          <a:ea typeface="SimSun"/>
                        </a:rPr>
                        <a:t> ml</a:t>
                      </a:r>
                      <a:endParaRPr lang="en-US" sz="24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ambria"/>
                          <a:ea typeface="SimSun"/>
                        </a:rPr>
                        <a:t>1</a:t>
                      </a:r>
                      <a:r>
                        <a:rPr lang="en-US" sz="2400" b="1" baseline="30000" dirty="0">
                          <a:effectLst/>
                          <a:latin typeface="Cambria"/>
                          <a:ea typeface="SimSun"/>
                        </a:rPr>
                        <a:t>st</a:t>
                      </a:r>
                      <a:r>
                        <a:rPr lang="en-US" sz="2400" b="1" dirty="0">
                          <a:effectLst/>
                          <a:latin typeface="Cambria"/>
                          <a:ea typeface="SimSun"/>
                        </a:rPr>
                        <a:t> desire</a:t>
                      </a:r>
                      <a:r>
                        <a:rPr lang="en-US" sz="2400" dirty="0">
                          <a:effectLst/>
                          <a:latin typeface="Cambria"/>
                          <a:ea typeface="SimSun"/>
                        </a:rPr>
                        <a:t> for </a:t>
                      </a:r>
                      <a:r>
                        <a:rPr lang="en-US" sz="2400" dirty="0" err="1">
                          <a:effectLst/>
                          <a:latin typeface="Cambria"/>
                          <a:ea typeface="SimSun"/>
                        </a:rPr>
                        <a:t>micturation</a:t>
                      </a:r>
                      <a:r>
                        <a:rPr lang="en-US" sz="2400" dirty="0">
                          <a:effectLst/>
                          <a:latin typeface="Cambria"/>
                          <a:ea typeface="SimSun"/>
                        </a:rPr>
                        <a:t>.</a:t>
                      </a:r>
                      <a:endParaRPr lang="en-US" sz="24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557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ambria"/>
                          <a:ea typeface="SimSun"/>
                        </a:rPr>
                        <a:t>400</a:t>
                      </a:r>
                      <a:r>
                        <a:rPr lang="en-US" sz="2400" dirty="0">
                          <a:effectLst/>
                          <a:latin typeface="Cambria"/>
                          <a:ea typeface="SimSun"/>
                        </a:rPr>
                        <a:t> ml</a:t>
                      </a:r>
                      <a:endParaRPr lang="en-US" sz="24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ambria"/>
                          <a:ea typeface="SimSun"/>
                        </a:rPr>
                        <a:t>Strong desire</a:t>
                      </a:r>
                      <a:r>
                        <a:rPr lang="en-US" sz="2400" dirty="0">
                          <a:effectLst/>
                          <a:latin typeface="Cambria"/>
                          <a:ea typeface="SimSun"/>
                        </a:rPr>
                        <a:t> </a:t>
                      </a:r>
                      <a:r>
                        <a:rPr lang="en-GB" sz="2400" dirty="0">
                          <a:effectLst/>
                          <a:latin typeface="Cambria"/>
                          <a:ea typeface="Gungsuh"/>
                        </a:rPr>
                        <a:t>for</a:t>
                      </a:r>
                      <a:r>
                        <a:rPr lang="en-US" sz="2400" dirty="0">
                          <a:effectLst/>
                          <a:latin typeface="Cambria"/>
                          <a:ea typeface="SimSun"/>
                        </a:rPr>
                        <a:t> </a:t>
                      </a:r>
                      <a:r>
                        <a:rPr lang="en-US" sz="2400" dirty="0" err="1">
                          <a:effectLst/>
                          <a:latin typeface="Cambria"/>
                          <a:ea typeface="SimSun"/>
                        </a:rPr>
                        <a:t>micturation</a:t>
                      </a:r>
                      <a:r>
                        <a:rPr lang="en-US" sz="2400" dirty="0">
                          <a:effectLst/>
                          <a:latin typeface="Cambria"/>
                          <a:ea typeface="SimSun"/>
                        </a:rPr>
                        <a:t>.</a:t>
                      </a:r>
                      <a:endParaRPr lang="en-US" sz="24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557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ambria"/>
                          <a:ea typeface="SimSun"/>
                        </a:rPr>
                        <a:t>700</a:t>
                      </a:r>
                      <a:r>
                        <a:rPr lang="en-US" sz="2400">
                          <a:effectLst/>
                          <a:latin typeface="Cambria"/>
                          <a:ea typeface="SimSun"/>
                        </a:rPr>
                        <a:t> ml</a:t>
                      </a:r>
                      <a:endParaRPr lang="en-US" sz="24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ambria"/>
                          <a:ea typeface="SimSun"/>
                        </a:rPr>
                        <a:t>Painful</a:t>
                      </a:r>
                      <a:r>
                        <a:rPr lang="en-US" sz="2400" dirty="0">
                          <a:effectLst/>
                          <a:latin typeface="Cambria"/>
                          <a:ea typeface="SimSun"/>
                        </a:rPr>
                        <a:t> sensation &amp; </a:t>
                      </a:r>
                      <a:r>
                        <a:rPr lang="en-US" sz="2400" b="1" dirty="0">
                          <a:effectLst/>
                          <a:latin typeface="Cambria"/>
                          <a:ea typeface="SimSun"/>
                        </a:rPr>
                        <a:t>urge</a:t>
                      </a:r>
                      <a:r>
                        <a:rPr lang="en-US" sz="2400" dirty="0">
                          <a:effectLst/>
                          <a:latin typeface="Cambria"/>
                          <a:ea typeface="SimSun"/>
                        </a:rPr>
                        <a:t> for </a:t>
                      </a:r>
                      <a:r>
                        <a:rPr lang="en-US" sz="2400" dirty="0" err="1">
                          <a:effectLst/>
                          <a:latin typeface="Cambria"/>
                          <a:ea typeface="SimSun"/>
                        </a:rPr>
                        <a:t>micturation</a:t>
                      </a:r>
                      <a:r>
                        <a:rPr lang="en-US" sz="2400" dirty="0">
                          <a:effectLst/>
                          <a:latin typeface="Cambria"/>
                          <a:ea typeface="SimSun"/>
                        </a:rPr>
                        <a:t>.</a:t>
                      </a:r>
                      <a:endParaRPr lang="en-US" sz="24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793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ambria"/>
                          <a:ea typeface="SimSun"/>
                        </a:rPr>
                        <a:t>1000 </a:t>
                      </a:r>
                      <a:r>
                        <a:rPr lang="en-US" sz="2400">
                          <a:effectLst/>
                          <a:latin typeface="Cambria"/>
                          <a:ea typeface="SimSun"/>
                        </a:rPr>
                        <a:t>ml</a:t>
                      </a:r>
                      <a:endParaRPr lang="en-US" sz="24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marR="635" algn="l" rtl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effectLst/>
                          <a:latin typeface="Cambria"/>
                          <a:ea typeface="SimSun"/>
                        </a:rPr>
                        <a:t>Rupture</a:t>
                      </a:r>
                      <a:r>
                        <a:rPr lang="en-US" sz="2400" dirty="0">
                          <a:effectLst/>
                          <a:latin typeface="Cambria"/>
                          <a:ea typeface="SimSun"/>
                        </a:rPr>
                        <a:t> bladder in urine retention </a:t>
                      </a:r>
                      <a:r>
                        <a:rPr lang="en-US" sz="2400" dirty="0">
                          <a:effectLst/>
                          <a:latin typeface="Times New Roman"/>
                          <a:ea typeface="SimSun"/>
                        </a:rPr>
                        <a:t>(as in obstruction of urethra by either a stone or enlarged prostate in old patients).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6304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291103"/>
            <a:ext cx="6553200" cy="941796"/>
          </a:xfrm>
          <a:prstGeom prst="rect">
            <a:avLst/>
          </a:prstGeom>
          <a:solidFill>
            <a:srgbClr val="2818FA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76200">
              <a:lnSpc>
                <a:spcPct val="115000"/>
              </a:lnSpc>
              <a:spcBef>
                <a:spcPts val="0"/>
              </a:spcBef>
              <a:tabLst>
                <a:tab pos="-1676400" algn="r"/>
                <a:tab pos="-1219200" algn="r"/>
              </a:tabLst>
            </a:pPr>
            <a:r>
              <a:rPr lang="en-GB" sz="3600" dirty="0" smtClean="0">
                <a:solidFill>
                  <a:srgbClr val="FFFF00"/>
                </a:solidFill>
                <a:latin typeface="Aharoni" panose="02010803020104030203" pitchFamily="2" charset="-79"/>
                <a:ea typeface="Gungsuh"/>
                <a:cs typeface="Aharoni" panose="02010803020104030203" pitchFamily="2" charset="-79"/>
              </a:rPr>
              <a:t>URINE CONCENTRATION</a:t>
            </a:r>
            <a:r>
              <a:rPr lang="en-US" sz="4800" b="1" dirty="0" smtClean="0">
                <a:solidFill>
                  <a:srgbClr val="FFFF00"/>
                </a:solidFill>
              </a:rPr>
              <a:t> </a:t>
            </a:r>
            <a:endParaRPr lang="en-US" sz="4800" b="1" dirty="0">
              <a:solidFill>
                <a:srgbClr val="FFFF00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81303" y="838200"/>
            <a:ext cx="8763000" cy="632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endParaRPr lang="en-US" sz="2800" dirty="0" smtClean="0">
              <a:solidFill>
                <a:prstClr val="black"/>
              </a:solidFill>
            </a:endParaRPr>
          </a:p>
          <a:p>
            <a:pPr marL="342900" lvl="0" indent="-342900" algn="just">
              <a:lnSpc>
                <a:spcPct val="130000"/>
              </a:lnSpc>
              <a:buFont typeface="Times New Roman"/>
              <a:buChar char="-"/>
            </a:pPr>
            <a:r>
              <a:rPr lang="en-US" sz="2400" dirty="0" smtClean="0">
                <a:latin typeface="Cambria"/>
                <a:ea typeface="Gungsuh"/>
              </a:rPr>
              <a:t>The kidney has the ability to </a:t>
            </a:r>
            <a:r>
              <a:rPr lang="en-US" sz="2400" dirty="0">
                <a:latin typeface="Cambria"/>
                <a:ea typeface="Gungsuh"/>
              </a:rPr>
              <a:t>excrete concentrated or diluted urine.</a:t>
            </a:r>
            <a:endParaRPr lang="en-US" sz="2400" dirty="0">
              <a:latin typeface="Times New Roman"/>
              <a:ea typeface="Gungsuh"/>
            </a:endParaRPr>
          </a:p>
          <a:p>
            <a:pPr marL="342900" lvl="0" indent="-342900" algn="just">
              <a:lnSpc>
                <a:spcPct val="130000"/>
              </a:lnSpc>
              <a:buFont typeface="Times New Roman"/>
              <a:buChar char="-"/>
            </a:pPr>
            <a:r>
              <a:rPr lang="en-US" sz="2400" b="1" dirty="0">
                <a:latin typeface="Cambria"/>
                <a:ea typeface="Gungsuh"/>
              </a:rPr>
              <a:t>Urine Dilution</a:t>
            </a:r>
            <a:r>
              <a:rPr lang="en-US" sz="2400" dirty="0">
                <a:latin typeface="Cambria"/>
                <a:ea typeface="Gungsuh"/>
              </a:rPr>
              <a:t> (urine volume = up to 20 L/day &amp; 50 </a:t>
            </a:r>
            <a:r>
              <a:rPr lang="en-US" sz="2400" dirty="0" err="1">
                <a:latin typeface="Cambria"/>
                <a:ea typeface="Gungsuh"/>
              </a:rPr>
              <a:t>mosmol</a:t>
            </a:r>
            <a:r>
              <a:rPr lang="en-US" sz="2400" dirty="0">
                <a:latin typeface="Cambria"/>
                <a:ea typeface="Gungsuh"/>
              </a:rPr>
              <a:t>/L).</a:t>
            </a:r>
            <a:endParaRPr lang="en-US" sz="2400" dirty="0">
              <a:latin typeface="Times New Roman"/>
              <a:ea typeface="Gungsuh"/>
            </a:endParaRPr>
          </a:p>
          <a:p>
            <a:pPr marL="342900" lvl="0" indent="-342900" algn="just">
              <a:lnSpc>
                <a:spcPct val="130000"/>
              </a:lnSpc>
              <a:buFont typeface="Times New Roman"/>
              <a:buChar char="-"/>
            </a:pPr>
            <a:r>
              <a:rPr lang="en-US" sz="2400" b="1" dirty="0">
                <a:latin typeface="Cambria"/>
                <a:ea typeface="Gungsuh"/>
              </a:rPr>
              <a:t>Urine Concentration</a:t>
            </a:r>
            <a:r>
              <a:rPr lang="en-US" sz="2400" dirty="0">
                <a:latin typeface="Cambria"/>
                <a:ea typeface="Gungsuh"/>
              </a:rPr>
              <a:t> (urine volume = 500 ml/day &amp; 1200 </a:t>
            </a:r>
            <a:r>
              <a:rPr lang="en-US" sz="2400" dirty="0" err="1">
                <a:latin typeface="Cambria"/>
                <a:ea typeface="Gungsuh"/>
              </a:rPr>
              <a:t>mosmol</a:t>
            </a:r>
            <a:r>
              <a:rPr lang="en-US" sz="2400" dirty="0">
                <a:latin typeface="Cambria"/>
                <a:ea typeface="Gungsuh"/>
              </a:rPr>
              <a:t>/L).</a:t>
            </a:r>
            <a:endParaRPr lang="en-US" sz="2400" dirty="0">
              <a:latin typeface="Times New Roman"/>
              <a:ea typeface="Gungsuh"/>
            </a:endParaRPr>
          </a:p>
          <a:p>
            <a:pPr marL="342900" lvl="0" indent="-342900" algn="just">
              <a:lnSpc>
                <a:spcPct val="130000"/>
              </a:lnSpc>
              <a:buFont typeface="Times New Roman"/>
              <a:buChar char="-"/>
            </a:pPr>
            <a:r>
              <a:rPr lang="en-US" sz="2400" dirty="0">
                <a:latin typeface="Cambria"/>
                <a:ea typeface="Gungsuh"/>
              </a:rPr>
              <a:t>This function is determined by amount of </a:t>
            </a:r>
            <a:r>
              <a:rPr lang="en-US" sz="2400" b="1" dirty="0">
                <a:latin typeface="Cambria"/>
                <a:ea typeface="Gungsuh"/>
              </a:rPr>
              <a:t>Facultative water reabsorption in CD </a:t>
            </a:r>
            <a:r>
              <a:rPr lang="en-US" sz="2400" dirty="0">
                <a:latin typeface="Cambria"/>
                <a:ea typeface="Gungsuh"/>
              </a:rPr>
              <a:t>Which depends on 2 main factors:</a:t>
            </a:r>
            <a:endParaRPr lang="en-US" sz="2400" dirty="0">
              <a:latin typeface="Times New Roman"/>
              <a:ea typeface="Gungsuh"/>
            </a:endParaRPr>
          </a:p>
          <a:p>
            <a:pPr marL="342900" lvl="0" indent="-342900" algn="just">
              <a:lnSpc>
                <a:spcPct val="120000"/>
              </a:lnSpc>
              <a:buFont typeface="+mj-lt"/>
              <a:buAutoNum type="arabicParenR"/>
            </a:pPr>
            <a:r>
              <a:rPr lang="en-US" sz="2400" b="1" dirty="0">
                <a:latin typeface="Cambria"/>
                <a:ea typeface="SimSun"/>
              </a:rPr>
              <a:t>ADH level </a:t>
            </a:r>
            <a:r>
              <a:rPr lang="en-GB" sz="2400" dirty="0">
                <a:latin typeface="Cambria"/>
                <a:ea typeface="Gungsuh"/>
              </a:rPr>
              <a:t>(ADH makes CDs &amp; to less extent DCDs highly </a:t>
            </a:r>
            <a:r>
              <a:rPr lang="en-US" sz="2400" dirty="0">
                <a:latin typeface="Cambria"/>
                <a:ea typeface="SimSun"/>
              </a:rPr>
              <a:t>water permeable).</a:t>
            </a:r>
            <a:r>
              <a:rPr lang="en-US" sz="2400" b="1" dirty="0">
                <a:latin typeface="Cambria"/>
                <a:ea typeface="SimSun"/>
              </a:rPr>
              <a:t>        </a:t>
            </a:r>
            <a:endParaRPr lang="en-US" sz="2400" dirty="0">
              <a:latin typeface="Times New Roman"/>
              <a:ea typeface="SimSun"/>
            </a:endParaRPr>
          </a:p>
          <a:p>
            <a:pPr marL="342900" lvl="0" indent="-342900" algn="just">
              <a:lnSpc>
                <a:spcPct val="120000"/>
              </a:lnSpc>
              <a:buFont typeface="+mj-lt"/>
              <a:buAutoNum type="arabicParenR"/>
            </a:pPr>
            <a:r>
              <a:rPr lang="en-US" sz="2400" b="1" dirty="0">
                <a:latin typeface="Cambria"/>
                <a:ea typeface="SimSun"/>
              </a:rPr>
              <a:t>Hyper-osmolality of medullary </a:t>
            </a:r>
            <a:r>
              <a:rPr lang="en-US" sz="2400" b="1" dirty="0" err="1">
                <a:latin typeface="Cambria"/>
                <a:ea typeface="SimSun"/>
              </a:rPr>
              <a:t>interstitium</a:t>
            </a:r>
            <a:r>
              <a:rPr lang="en-US" sz="2400" b="1" dirty="0">
                <a:latin typeface="Cambria"/>
                <a:ea typeface="SimSun"/>
              </a:rPr>
              <a:t> (countercurrent mech.)</a:t>
            </a:r>
            <a:endParaRPr lang="en-US" sz="2400" dirty="0">
              <a:latin typeface="Times New Roman"/>
              <a:ea typeface="SimSun"/>
            </a:endParaRPr>
          </a:p>
          <a:p>
            <a:pPr marL="342900" lvl="0" indent="-342900" algn="justLow">
              <a:lnSpc>
                <a:spcPct val="50000"/>
              </a:lnSpc>
              <a:spcAft>
                <a:spcPts val="600"/>
              </a:spcAft>
              <a:buSzPts val="1600"/>
              <a:buFont typeface="Wingdings"/>
              <a:buChar char=""/>
            </a:pPr>
            <a:endParaRPr lang="en-US" sz="2400" b="1" u="heavy" dirty="0" smtClean="0">
              <a:latin typeface="Bookman Old Style"/>
              <a:ea typeface="SimSun"/>
            </a:endParaRPr>
          </a:p>
        </p:txBody>
      </p:sp>
    </p:spTree>
    <p:extLst>
      <p:ext uri="{BB962C8B-B14F-4D97-AF65-F5344CB8AC3E}">
        <p14:creationId xmlns:p14="http://schemas.microsoft.com/office/powerpoint/2010/main" val="260310451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762000"/>
            <a:ext cx="8839200" cy="6462713"/>
          </a:xfrm>
        </p:spPr>
        <p:txBody>
          <a:bodyPr>
            <a:normAutofit fontScale="62500" lnSpcReduction="20000"/>
          </a:bodyPr>
          <a:lstStyle/>
          <a:p>
            <a:pPr lvl="0" algn="just">
              <a:lnSpc>
                <a:spcPct val="150000"/>
              </a:lnSpc>
              <a:spcBef>
                <a:spcPts val="0"/>
              </a:spcBef>
              <a:buFont typeface="Symbol"/>
              <a:buChar char=""/>
            </a:pPr>
            <a:r>
              <a:rPr lang="en-US" b="1" u="sng" dirty="0" smtClean="0">
                <a:latin typeface="Cambria"/>
                <a:ea typeface="SimSun"/>
              </a:rPr>
              <a:t>S</a:t>
            </a:r>
            <a:r>
              <a:rPr lang="en-US" u="sng" dirty="0" smtClean="0">
                <a:latin typeface="Cambria"/>
                <a:ea typeface="SimSun"/>
              </a:rPr>
              <a:t>timulus</a:t>
            </a:r>
            <a:r>
              <a:rPr lang="en-US" u="sng" dirty="0">
                <a:latin typeface="Cambria"/>
                <a:ea typeface="SimSun"/>
              </a:rPr>
              <a:t>:</a:t>
            </a:r>
            <a:r>
              <a:rPr lang="en-US" dirty="0">
                <a:latin typeface="Cambria"/>
                <a:ea typeface="SimSun"/>
              </a:rPr>
              <a:t> </a:t>
            </a:r>
            <a:r>
              <a:rPr lang="en-US" dirty="0">
                <a:latin typeface="Cambria"/>
                <a:ea typeface="SimSun"/>
                <a:sym typeface="Wingdings"/>
              </a:rPr>
              <a:t></a:t>
            </a:r>
            <a:r>
              <a:rPr lang="en-US" dirty="0">
                <a:latin typeface="Cambria"/>
                <a:ea typeface="SimSun"/>
              </a:rPr>
              <a:t> </a:t>
            </a:r>
            <a:r>
              <a:rPr lang="en-US" dirty="0" err="1">
                <a:latin typeface="Cambria"/>
                <a:ea typeface="SimSun"/>
              </a:rPr>
              <a:t>Intravesical</a:t>
            </a:r>
            <a:r>
              <a:rPr lang="en-US" dirty="0">
                <a:latin typeface="Cambria"/>
                <a:ea typeface="SimSun"/>
              </a:rPr>
              <a:t> pressure by accumulated urine </a:t>
            </a:r>
            <a:r>
              <a:rPr lang="en-US" b="1" dirty="0">
                <a:latin typeface="Cambria"/>
                <a:ea typeface="SimSun"/>
              </a:rPr>
              <a:t>(400 ml).</a:t>
            </a:r>
            <a:endParaRPr lang="en-US" sz="2800" dirty="0">
              <a:latin typeface="Times New Roman"/>
              <a:ea typeface="SimSun"/>
            </a:endParaRPr>
          </a:p>
          <a:p>
            <a:pPr lvl="0" algn="just">
              <a:lnSpc>
                <a:spcPct val="150000"/>
              </a:lnSpc>
              <a:spcBef>
                <a:spcPts val="0"/>
              </a:spcBef>
              <a:buFont typeface="Symbol"/>
              <a:buChar char=""/>
            </a:pPr>
            <a:r>
              <a:rPr lang="en-US" b="1" u="sng" dirty="0">
                <a:latin typeface="Cambria"/>
                <a:ea typeface="SimSun"/>
              </a:rPr>
              <a:t>R</a:t>
            </a:r>
            <a:r>
              <a:rPr lang="en-US" u="sng" dirty="0">
                <a:latin typeface="Cambria"/>
                <a:ea typeface="SimSun"/>
              </a:rPr>
              <a:t>eceptors:</a:t>
            </a:r>
            <a:r>
              <a:rPr lang="en-US" dirty="0">
                <a:latin typeface="Cambria"/>
                <a:ea typeface="SimSun"/>
              </a:rPr>
              <a:t> Stretch or tension receptors in bladder wall (especially in posterior urethra).</a:t>
            </a:r>
            <a:endParaRPr lang="en-US" sz="2800" dirty="0">
              <a:latin typeface="Times New Roman"/>
              <a:ea typeface="SimSun"/>
            </a:endParaRPr>
          </a:p>
          <a:p>
            <a:pPr lvl="0" algn="just">
              <a:lnSpc>
                <a:spcPct val="150000"/>
              </a:lnSpc>
              <a:spcBef>
                <a:spcPts val="0"/>
              </a:spcBef>
              <a:buFont typeface="Symbol"/>
              <a:buChar char=""/>
            </a:pPr>
            <a:r>
              <a:rPr lang="en-US" b="1" u="sng" dirty="0">
                <a:latin typeface="Cambria"/>
                <a:ea typeface="SimSun"/>
              </a:rPr>
              <a:t>A</a:t>
            </a:r>
            <a:r>
              <a:rPr lang="en-US" u="sng" dirty="0">
                <a:latin typeface="Cambria"/>
                <a:ea typeface="SimSun"/>
              </a:rPr>
              <a:t>fferent:</a:t>
            </a:r>
            <a:r>
              <a:rPr lang="en-US" dirty="0">
                <a:latin typeface="Cambria"/>
                <a:ea typeface="SimSun"/>
              </a:rPr>
              <a:t> Parasympathetic </a:t>
            </a:r>
            <a:r>
              <a:rPr lang="en-US" b="1" dirty="0">
                <a:latin typeface="Cambria"/>
                <a:ea typeface="SimSun"/>
              </a:rPr>
              <a:t>pelvic </a:t>
            </a:r>
            <a:r>
              <a:rPr lang="en-US" dirty="0">
                <a:latin typeface="Cambria"/>
                <a:ea typeface="SimSun"/>
              </a:rPr>
              <a:t>sacral nerve.</a:t>
            </a:r>
            <a:endParaRPr lang="en-US" sz="2800" dirty="0">
              <a:latin typeface="Times New Roman"/>
              <a:ea typeface="SimSun"/>
            </a:endParaRPr>
          </a:p>
          <a:p>
            <a:pPr lvl="0" algn="just">
              <a:lnSpc>
                <a:spcPct val="150000"/>
              </a:lnSpc>
              <a:spcBef>
                <a:spcPts val="0"/>
              </a:spcBef>
              <a:buFont typeface="Symbol"/>
              <a:buChar char=""/>
            </a:pPr>
            <a:r>
              <a:rPr lang="en-US" b="1" u="sng" dirty="0">
                <a:latin typeface="Cambria"/>
                <a:ea typeface="SimSun"/>
              </a:rPr>
              <a:t>C</a:t>
            </a:r>
            <a:r>
              <a:rPr lang="en-US" u="sng" dirty="0">
                <a:latin typeface="Cambria"/>
                <a:ea typeface="SimSun"/>
              </a:rPr>
              <a:t>enter:</a:t>
            </a:r>
            <a:r>
              <a:rPr lang="en-US" dirty="0">
                <a:latin typeface="Cambria"/>
                <a:ea typeface="SimSun"/>
              </a:rPr>
              <a:t> </a:t>
            </a:r>
            <a:r>
              <a:rPr lang="en-US" b="1" dirty="0">
                <a:latin typeface="Cambria"/>
                <a:ea typeface="SimSun"/>
              </a:rPr>
              <a:t>Sacral </a:t>
            </a:r>
            <a:r>
              <a:rPr lang="en-US" b="1" baseline="-25000" dirty="0">
                <a:latin typeface="Cambria"/>
                <a:ea typeface="SimSun"/>
              </a:rPr>
              <a:t>2, 3, 4</a:t>
            </a:r>
            <a:r>
              <a:rPr lang="en-US" dirty="0">
                <a:latin typeface="Cambria"/>
                <a:ea typeface="SimSun"/>
              </a:rPr>
              <a:t> in spinal cord.</a:t>
            </a:r>
            <a:endParaRPr lang="en-US" sz="2800" dirty="0">
              <a:latin typeface="Times New Roman"/>
              <a:ea typeface="SimSun"/>
            </a:endParaRPr>
          </a:p>
          <a:p>
            <a:pPr lvl="0" algn="just">
              <a:lnSpc>
                <a:spcPct val="150000"/>
              </a:lnSpc>
              <a:spcBef>
                <a:spcPts val="0"/>
              </a:spcBef>
              <a:buFont typeface="Symbol"/>
              <a:buChar char=""/>
            </a:pPr>
            <a:r>
              <a:rPr lang="en-US" b="1" u="sng" dirty="0">
                <a:latin typeface="Cambria"/>
                <a:ea typeface="SimSun"/>
              </a:rPr>
              <a:t>E</a:t>
            </a:r>
            <a:r>
              <a:rPr lang="en-US" u="sng" dirty="0">
                <a:latin typeface="Cambria"/>
                <a:ea typeface="SimSun"/>
              </a:rPr>
              <a:t>fferent:</a:t>
            </a:r>
            <a:r>
              <a:rPr lang="en-US" dirty="0">
                <a:latin typeface="Cambria"/>
                <a:ea typeface="SimSun"/>
              </a:rPr>
              <a:t> Parasympathetic </a:t>
            </a:r>
            <a:r>
              <a:rPr lang="en-US" b="1" dirty="0">
                <a:latin typeface="Cambria"/>
                <a:ea typeface="SimSun"/>
              </a:rPr>
              <a:t>pelvic</a:t>
            </a:r>
            <a:r>
              <a:rPr lang="en-US" dirty="0">
                <a:latin typeface="Cambria"/>
                <a:ea typeface="SimSun"/>
              </a:rPr>
              <a:t> sacral nerve.</a:t>
            </a:r>
            <a:endParaRPr lang="en-US" sz="2800" dirty="0">
              <a:latin typeface="Times New Roman"/>
              <a:ea typeface="SimSun"/>
            </a:endParaRPr>
          </a:p>
          <a:p>
            <a:pPr lvl="0" algn="just">
              <a:lnSpc>
                <a:spcPct val="150000"/>
              </a:lnSpc>
              <a:spcBef>
                <a:spcPts val="0"/>
              </a:spcBef>
              <a:buFont typeface="Symbol"/>
              <a:buChar char=""/>
            </a:pPr>
            <a:r>
              <a:rPr lang="en-US" b="1" u="sng" dirty="0">
                <a:latin typeface="Cambria"/>
                <a:ea typeface="SimSun"/>
              </a:rPr>
              <a:t>R</a:t>
            </a:r>
            <a:r>
              <a:rPr lang="en-US" u="sng" dirty="0">
                <a:latin typeface="Cambria"/>
                <a:ea typeface="SimSun"/>
              </a:rPr>
              <a:t>esponse:</a:t>
            </a:r>
            <a:r>
              <a:rPr lang="en-US" dirty="0">
                <a:latin typeface="Cambria"/>
                <a:ea typeface="SimSun"/>
              </a:rPr>
              <a:t> Contraction of bladder wall &amp; relaxation of </a:t>
            </a:r>
            <a:r>
              <a:rPr lang="en-US" b="1" dirty="0">
                <a:latin typeface="Cambria"/>
                <a:ea typeface="SimSun"/>
              </a:rPr>
              <a:t>internal</a:t>
            </a:r>
            <a:r>
              <a:rPr lang="en-US" dirty="0">
                <a:latin typeface="Cambria"/>
                <a:ea typeface="SimSun"/>
              </a:rPr>
              <a:t> urethral </a:t>
            </a:r>
            <a:r>
              <a:rPr lang="en-US" dirty="0" smtClean="0">
                <a:latin typeface="Cambria"/>
                <a:ea typeface="SimSun"/>
              </a:rPr>
              <a:t>sphincter.</a:t>
            </a:r>
            <a:endParaRPr lang="en-US" sz="2800" dirty="0">
              <a:latin typeface="Times New Roman"/>
              <a:ea typeface="SimSun"/>
            </a:endParaRPr>
          </a:p>
          <a:p>
            <a:pPr lvl="0" algn="just">
              <a:lnSpc>
                <a:spcPct val="150000"/>
              </a:lnSpc>
              <a:spcBef>
                <a:spcPts val="0"/>
              </a:spcBef>
              <a:buFont typeface="Symbol"/>
              <a:buChar char=""/>
            </a:pPr>
            <a:r>
              <a:rPr lang="en-GB" b="1" dirty="0" err="1" smtClean="0">
                <a:latin typeface="Cambria"/>
                <a:ea typeface="Gungsuh"/>
                <a:cs typeface="Times New Roman"/>
              </a:rPr>
              <a:t>Micturation</a:t>
            </a:r>
            <a:r>
              <a:rPr lang="en-GB" b="1" dirty="0" smtClean="0">
                <a:latin typeface="Cambria"/>
                <a:ea typeface="Gungsuh"/>
                <a:cs typeface="Times New Roman"/>
              </a:rPr>
              <a:t> </a:t>
            </a:r>
            <a:r>
              <a:rPr lang="en-GB" b="1" dirty="0">
                <a:latin typeface="Cambria"/>
                <a:ea typeface="Gungsuh"/>
                <a:cs typeface="Times New Roman"/>
              </a:rPr>
              <a:t>reflex is a self regenerative </a:t>
            </a:r>
            <a:r>
              <a:rPr lang="en-GB" b="1" dirty="0" smtClean="0">
                <a:latin typeface="Cambria"/>
                <a:ea typeface="Gungsuh"/>
                <a:cs typeface="Times New Roman"/>
              </a:rPr>
              <a:t>reflex</a:t>
            </a:r>
          </a:p>
          <a:p>
            <a:pPr lvl="0" algn="just">
              <a:lnSpc>
                <a:spcPct val="150000"/>
              </a:lnSpc>
              <a:spcBef>
                <a:spcPts val="0"/>
              </a:spcBef>
              <a:buFont typeface="Symbol"/>
              <a:buChar char=""/>
            </a:pPr>
            <a:r>
              <a:rPr lang="en-US" b="1" dirty="0" smtClean="0">
                <a:latin typeface="Cambria"/>
                <a:ea typeface="SimSun"/>
              </a:rPr>
              <a:t>Powerful</a:t>
            </a:r>
            <a:r>
              <a:rPr lang="en-US" dirty="0" smtClean="0">
                <a:latin typeface="Cambria"/>
                <a:ea typeface="SimSun"/>
              </a:rPr>
              <a:t> </a:t>
            </a:r>
            <a:r>
              <a:rPr lang="en-GB" dirty="0" err="1">
                <a:latin typeface="Cambria"/>
                <a:ea typeface="Gungsuh"/>
              </a:rPr>
              <a:t>Micturation</a:t>
            </a:r>
            <a:r>
              <a:rPr lang="en-GB" dirty="0">
                <a:latin typeface="Cambria"/>
                <a:ea typeface="Gungsuh"/>
              </a:rPr>
              <a:t> reflex</a:t>
            </a:r>
            <a:r>
              <a:rPr lang="en-GB" dirty="0">
                <a:latin typeface="Cambria"/>
                <a:ea typeface="SimSun"/>
              </a:rPr>
              <a:t> </a:t>
            </a:r>
            <a:r>
              <a:rPr lang="en-US" dirty="0">
                <a:latin typeface="Cambria"/>
                <a:ea typeface="SimSun"/>
                <a:sym typeface="Wingdings"/>
              </a:rPr>
              <a:t></a:t>
            </a:r>
            <a:r>
              <a:rPr lang="en-US" dirty="0">
                <a:latin typeface="Cambria"/>
                <a:ea typeface="SimSun"/>
              </a:rPr>
              <a:t> initiate </a:t>
            </a:r>
            <a:r>
              <a:rPr lang="en-US" b="1" dirty="0">
                <a:latin typeface="Cambria"/>
                <a:ea typeface="SimSun"/>
              </a:rPr>
              <a:t>reflex inhibition of external urethral sphincter</a:t>
            </a:r>
            <a:r>
              <a:rPr lang="en-US" dirty="0">
                <a:latin typeface="Cambria"/>
                <a:ea typeface="SimSun"/>
              </a:rPr>
              <a:t>. </a:t>
            </a:r>
            <a:r>
              <a:rPr lang="en-US" dirty="0">
                <a:latin typeface="Times New Roman"/>
                <a:ea typeface="SimSun"/>
              </a:rPr>
              <a:t>This reflex inhibition must be more powerful than the voluntary constriction which reaches the sphincter from cerebral cortex otherwise </a:t>
            </a:r>
            <a:r>
              <a:rPr lang="en-US" dirty="0" err="1">
                <a:latin typeface="Times New Roman"/>
                <a:ea typeface="SimSun"/>
              </a:rPr>
              <a:t>micturation</a:t>
            </a:r>
            <a:r>
              <a:rPr lang="en-US" dirty="0">
                <a:latin typeface="Times New Roman"/>
                <a:ea typeface="SimSun"/>
              </a:rPr>
              <a:t> will not occur. The efferent of this reflex pass in </a:t>
            </a:r>
            <a:r>
              <a:rPr lang="en-US" b="1" dirty="0">
                <a:latin typeface="Times New Roman"/>
                <a:ea typeface="SimSun"/>
              </a:rPr>
              <a:t>pudendal </a:t>
            </a:r>
            <a:r>
              <a:rPr lang="en-US" b="1" dirty="0" smtClean="0">
                <a:latin typeface="Times New Roman"/>
                <a:ea typeface="SimSun"/>
              </a:rPr>
              <a:t>nerve.</a:t>
            </a:r>
            <a:endParaRPr lang="en-US" sz="2800" dirty="0" smtClean="0">
              <a:latin typeface="Times New Roman"/>
              <a:ea typeface="SimSun"/>
            </a:endParaRPr>
          </a:p>
          <a:p>
            <a:pPr lvl="0" algn="just">
              <a:lnSpc>
                <a:spcPct val="150000"/>
              </a:lnSpc>
              <a:spcBef>
                <a:spcPts val="0"/>
              </a:spcBef>
              <a:buFont typeface="Symbol"/>
              <a:buChar char=""/>
            </a:pPr>
            <a:r>
              <a:rPr lang="en-US" dirty="0" smtClean="0">
                <a:latin typeface="Cambria"/>
                <a:ea typeface="SimSun"/>
              </a:rPr>
              <a:t>Passage </a:t>
            </a:r>
            <a:r>
              <a:rPr lang="en-US" dirty="0">
                <a:latin typeface="Cambria"/>
                <a:ea typeface="SimSun"/>
              </a:rPr>
              <a:t>of urine in </a:t>
            </a:r>
            <a:r>
              <a:rPr lang="en-US" b="1" dirty="0">
                <a:latin typeface="Cambria"/>
                <a:ea typeface="SimSun"/>
              </a:rPr>
              <a:t>urethra</a:t>
            </a:r>
            <a:r>
              <a:rPr lang="en-US" dirty="0">
                <a:latin typeface="Cambria"/>
                <a:ea typeface="SimSun"/>
              </a:rPr>
              <a:t> during </a:t>
            </a:r>
            <a:r>
              <a:rPr lang="en-US" dirty="0" err="1">
                <a:latin typeface="Cambria"/>
                <a:ea typeface="SimSun"/>
              </a:rPr>
              <a:t>micturation</a:t>
            </a:r>
            <a:r>
              <a:rPr lang="en-US" dirty="0">
                <a:latin typeface="Cambria"/>
                <a:ea typeface="SimSun"/>
              </a:rPr>
              <a:t> </a:t>
            </a:r>
            <a:r>
              <a:rPr lang="en-US" dirty="0">
                <a:latin typeface="Cambria"/>
                <a:ea typeface="SimSun"/>
                <a:sym typeface="Wingdings"/>
              </a:rPr>
              <a:t></a:t>
            </a:r>
            <a:r>
              <a:rPr lang="en-US" dirty="0">
                <a:latin typeface="Cambria"/>
                <a:ea typeface="SimSun"/>
              </a:rPr>
              <a:t> more reflex contraction of </a:t>
            </a:r>
            <a:r>
              <a:rPr lang="en-US" b="1" dirty="0">
                <a:latin typeface="Cambria"/>
                <a:ea typeface="SimSun"/>
              </a:rPr>
              <a:t>bladder</a:t>
            </a:r>
            <a:r>
              <a:rPr lang="en-US" dirty="0">
                <a:latin typeface="Cambria"/>
                <a:ea typeface="SimSun"/>
              </a:rPr>
              <a:t>.</a:t>
            </a:r>
            <a:endParaRPr lang="en-US" sz="2800" dirty="0">
              <a:latin typeface="Times New Roman"/>
              <a:ea typeface="SimSun"/>
            </a:endParaRPr>
          </a:p>
          <a:p>
            <a:pPr lvl="0" algn="just">
              <a:lnSpc>
                <a:spcPct val="150000"/>
              </a:lnSpc>
              <a:spcBef>
                <a:spcPts val="0"/>
              </a:spcBef>
              <a:buFont typeface="Symbol"/>
              <a:buChar char=""/>
            </a:pPr>
            <a:endParaRPr lang="ar-SA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33400"/>
          </a:xfrm>
          <a:solidFill>
            <a:srgbClr val="2818FA"/>
          </a:solidFill>
        </p:spPr>
        <p:txBody>
          <a:bodyPr>
            <a:normAutofit fontScale="90000"/>
          </a:bodyPr>
          <a:lstStyle/>
          <a:p>
            <a:pPr marL="76200" algn="ctr">
              <a:lnSpc>
                <a:spcPct val="150000"/>
              </a:lnSpc>
              <a:spcBef>
                <a:spcPts val="0"/>
              </a:spcBef>
              <a:tabLst>
                <a:tab pos="-1676400" algn="r"/>
                <a:tab pos="-1219200" algn="r"/>
              </a:tabLst>
            </a:pPr>
            <a:r>
              <a:rPr lang="en-GB" sz="3200" u="heavy" dirty="0" smtClean="0">
                <a:solidFill>
                  <a:srgbClr val="FFFF00"/>
                </a:solidFill>
                <a:latin typeface="Arial Black"/>
                <a:ea typeface="Gungsuh"/>
              </a:rPr>
              <a:t>MICTURATION REFLEX</a:t>
            </a:r>
            <a:endParaRPr lang="en-US" sz="3200" dirty="0">
              <a:solidFill>
                <a:srgbClr val="FFFF00"/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1025691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>
          <a:xfrm>
            <a:off x="241737" y="152400"/>
            <a:ext cx="8508765" cy="838200"/>
          </a:xfrm>
          <a:solidFill>
            <a:srgbClr val="2818FA"/>
          </a:solidFill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rgbClr val="FFFF00"/>
                </a:solidFill>
              </a:rPr>
              <a:t>Reflex and Voluntary Control of </a:t>
            </a:r>
            <a:r>
              <a:rPr lang="en-US" sz="3600" b="1" dirty="0" smtClean="0">
                <a:solidFill>
                  <a:srgbClr val="FFFF00"/>
                </a:solidFill>
              </a:rPr>
              <a:t>Micturition</a:t>
            </a:r>
            <a:endParaRPr lang="en-US" sz="3600" b="1" dirty="0">
              <a:solidFill>
                <a:srgbClr val="FFFF00"/>
              </a:solidFill>
            </a:endParaRPr>
          </a:p>
        </p:txBody>
      </p:sp>
      <p:pic>
        <p:nvPicPr>
          <p:cNvPr id="119813" name="Picture 5" descr="14f2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295400"/>
            <a:ext cx="7924799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7671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solidFill>
            <a:srgbClr val="2818FA"/>
          </a:solidFill>
        </p:spPr>
        <p:txBody>
          <a:bodyPr>
            <a:normAutofit/>
          </a:bodyPr>
          <a:lstStyle/>
          <a:p>
            <a:pPr marL="76200">
              <a:lnSpc>
                <a:spcPct val="150000"/>
              </a:lnSpc>
              <a:spcBef>
                <a:spcPts val="0"/>
              </a:spcBef>
              <a:tabLst>
                <a:tab pos="-1676400" algn="r"/>
                <a:tab pos="-1219200" algn="r"/>
              </a:tabLst>
            </a:pPr>
            <a:r>
              <a:rPr lang="en-GB" sz="3200" u="heavy" dirty="0">
                <a:solidFill>
                  <a:srgbClr val="FFFF00"/>
                </a:solidFill>
                <a:latin typeface="Arial Black"/>
                <a:ea typeface="Gungsuh"/>
              </a:rPr>
              <a:t>ABNORMALITIES OF MICTURATION</a:t>
            </a:r>
            <a:endParaRPr lang="en-US" sz="3200" dirty="0">
              <a:solidFill>
                <a:srgbClr val="FFFF00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610600" cy="4525963"/>
          </a:xfrm>
        </p:spPr>
        <p:txBody>
          <a:bodyPr>
            <a:normAutofit fontScale="25000" lnSpcReduction="20000"/>
          </a:bodyPr>
          <a:lstStyle/>
          <a:p>
            <a:pPr lvl="0" algn="just">
              <a:lnSpc>
                <a:spcPct val="150000"/>
              </a:lnSpc>
              <a:spcBef>
                <a:spcPts val="0"/>
              </a:spcBef>
              <a:buFont typeface="Arial Black"/>
              <a:buAutoNum type="alphaUcPeriod"/>
            </a:pPr>
            <a:r>
              <a:rPr lang="en-US" sz="9600" b="1" u="heavy" dirty="0">
                <a:latin typeface="Arial Black"/>
                <a:ea typeface="SimSun"/>
              </a:rPr>
              <a:t>EFFECT OF BLADDER DE-AFFERENTIATION:</a:t>
            </a:r>
            <a:r>
              <a:rPr lang="en-US" sz="9600" dirty="0">
                <a:latin typeface="Cambria"/>
                <a:ea typeface="SimSun"/>
              </a:rPr>
              <a:t> </a:t>
            </a:r>
            <a:endParaRPr lang="en-US" sz="9600" dirty="0">
              <a:latin typeface="Times New Roman"/>
              <a:ea typeface="SimSun"/>
            </a:endParaRPr>
          </a:p>
          <a:p>
            <a:pPr marL="228600" algn="just">
              <a:lnSpc>
                <a:spcPct val="150000"/>
              </a:lnSpc>
              <a:spcBef>
                <a:spcPts val="0"/>
              </a:spcBef>
            </a:pPr>
            <a:r>
              <a:rPr lang="en-US" sz="9600" b="1" dirty="0">
                <a:ea typeface="SimSun"/>
              </a:rPr>
              <a:t>(Interruption of afferents)</a:t>
            </a:r>
            <a:endParaRPr lang="en-US" sz="9600" dirty="0">
              <a:latin typeface="Times New Roman"/>
              <a:ea typeface="SimSun"/>
            </a:endParaRPr>
          </a:p>
          <a:p>
            <a:pPr lvl="0" algn="just">
              <a:lnSpc>
                <a:spcPct val="150000"/>
              </a:lnSpc>
              <a:spcBef>
                <a:spcPts val="0"/>
              </a:spcBef>
              <a:buFont typeface="Symbol"/>
              <a:buChar char=""/>
            </a:pPr>
            <a:r>
              <a:rPr lang="en-US" sz="9600" b="1" u="heavy" dirty="0">
                <a:latin typeface="Cambria"/>
                <a:ea typeface="SimSun"/>
              </a:rPr>
              <a:t>Causes:</a:t>
            </a:r>
            <a:r>
              <a:rPr lang="en-US" sz="9600" dirty="0">
                <a:latin typeface="Cambria"/>
                <a:ea typeface="SimSun"/>
              </a:rPr>
              <a:t>    Damage of dorsal roots in </a:t>
            </a:r>
            <a:r>
              <a:rPr lang="en-US" sz="9600" b="1" dirty="0">
                <a:latin typeface="Cambria"/>
                <a:ea typeface="SimSun"/>
              </a:rPr>
              <a:t>sacral </a:t>
            </a:r>
            <a:r>
              <a:rPr lang="en-US" sz="9600" dirty="0">
                <a:latin typeface="Cambria"/>
                <a:ea typeface="SimSun"/>
              </a:rPr>
              <a:t>segments by:</a:t>
            </a:r>
            <a:endParaRPr lang="en-US" sz="9600" dirty="0">
              <a:latin typeface="Times New Roman"/>
              <a:ea typeface="SimSun"/>
            </a:endParaRPr>
          </a:p>
          <a:p>
            <a:pPr lvl="0" algn="just">
              <a:lnSpc>
                <a:spcPct val="150000"/>
              </a:lnSpc>
              <a:spcBef>
                <a:spcPts val="0"/>
              </a:spcBef>
              <a:buFont typeface="+mj-lt"/>
              <a:buAutoNum type="alphaLcParenR"/>
            </a:pPr>
            <a:r>
              <a:rPr lang="en-US" sz="9600" dirty="0" err="1">
                <a:latin typeface="Cambria"/>
                <a:ea typeface="SimSun"/>
              </a:rPr>
              <a:t>Tabes</a:t>
            </a:r>
            <a:r>
              <a:rPr lang="en-US" sz="9600" dirty="0">
                <a:latin typeface="Cambria"/>
                <a:ea typeface="SimSun"/>
              </a:rPr>
              <a:t> </a:t>
            </a:r>
            <a:r>
              <a:rPr lang="en-US" sz="9600" b="1" u="sng" dirty="0">
                <a:latin typeface="Cambria"/>
                <a:ea typeface="SimSun"/>
              </a:rPr>
              <a:t>D</a:t>
            </a:r>
            <a:r>
              <a:rPr lang="en-US" sz="9600" dirty="0">
                <a:latin typeface="Cambria"/>
                <a:ea typeface="SimSun"/>
              </a:rPr>
              <a:t>orsalis.      </a:t>
            </a:r>
            <a:endParaRPr lang="en-US" sz="9600" dirty="0">
              <a:latin typeface="Times New Roman"/>
              <a:ea typeface="SimSun"/>
            </a:endParaRPr>
          </a:p>
          <a:p>
            <a:pPr lvl="0" algn="just">
              <a:lnSpc>
                <a:spcPct val="150000"/>
              </a:lnSpc>
              <a:spcBef>
                <a:spcPts val="0"/>
              </a:spcBef>
              <a:buFont typeface="+mj-lt"/>
              <a:buAutoNum type="alphaLcParenR"/>
            </a:pPr>
            <a:r>
              <a:rPr lang="en-US" sz="9600" dirty="0">
                <a:latin typeface="Cambria"/>
                <a:ea typeface="SimSun"/>
              </a:rPr>
              <a:t>Uncontrolled </a:t>
            </a:r>
            <a:r>
              <a:rPr lang="en-US" sz="9600" b="1" u="sng" dirty="0">
                <a:latin typeface="Cambria"/>
                <a:ea typeface="SimSun"/>
              </a:rPr>
              <a:t>D</a:t>
            </a:r>
            <a:r>
              <a:rPr lang="en-US" sz="9600" dirty="0">
                <a:latin typeface="Cambria"/>
                <a:ea typeface="SimSun"/>
              </a:rPr>
              <a:t>iabetes Mellitus.     </a:t>
            </a:r>
            <a:endParaRPr lang="en-US" sz="9600" dirty="0">
              <a:latin typeface="Times New Roman"/>
              <a:ea typeface="SimSun"/>
            </a:endParaRPr>
          </a:p>
          <a:p>
            <a:pPr marL="0" lvl="0" indent="0" algn="just">
              <a:lnSpc>
                <a:spcPct val="150000"/>
              </a:lnSpc>
              <a:spcBef>
                <a:spcPts val="0"/>
              </a:spcBef>
              <a:buNone/>
            </a:pPr>
            <a:endParaRPr lang="en-US" sz="9600" dirty="0">
              <a:latin typeface="Times New Roman"/>
              <a:ea typeface="SimSun"/>
            </a:endParaRPr>
          </a:p>
          <a:p>
            <a:pPr lvl="0" algn="just">
              <a:lnSpc>
                <a:spcPct val="130000"/>
              </a:lnSpc>
              <a:spcBef>
                <a:spcPts val="0"/>
              </a:spcBef>
              <a:buFont typeface="Symbol"/>
              <a:buChar char=""/>
            </a:pPr>
            <a:r>
              <a:rPr lang="en-US" sz="9600" b="1" u="heavy" dirty="0">
                <a:latin typeface="Cambria"/>
                <a:ea typeface="SimSun"/>
              </a:rPr>
              <a:t>Effects:</a:t>
            </a:r>
            <a:r>
              <a:rPr lang="en-US" sz="9600" dirty="0">
                <a:latin typeface="Cambria"/>
                <a:ea typeface="SimSun"/>
              </a:rPr>
              <a:t> </a:t>
            </a:r>
            <a:r>
              <a:rPr lang="en-US" sz="9600" b="1" dirty="0">
                <a:latin typeface="Cambria"/>
                <a:ea typeface="SimSun"/>
              </a:rPr>
              <a:t> </a:t>
            </a:r>
            <a:endParaRPr lang="en-US" sz="9600" dirty="0">
              <a:latin typeface="Times New Roman"/>
              <a:ea typeface="SimSun"/>
            </a:endParaRPr>
          </a:p>
          <a:p>
            <a:pPr lvl="0" algn="just">
              <a:lnSpc>
                <a:spcPct val="150000"/>
              </a:lnSpc>
              <a:spcBef>
                <a:spcPts val="0"/>
              </a:spcBef>
              <a:buFont typeface="Times New Roman"/>
              <a:buChar char="-"/>
            </a:pPr>
            <a:r>
              <a:rPr lang="en-US" sz="9600" b="1" dirty="0">
                <a:latin typeface="Cambria"/>
                <a:ea typeface="Gungsuh"/>
              </a:rPr>
              <a:t>Distended with urine &amp; flaccid </a:t>
            </a:r>
            <a:r>
              <a:rPr lang="en-US" sz="9600" dirty="0">
                <a:latin typeface="Cambria"/>
                <a:ea typeface="Gungsuh"/>
              </a:rPr>
              <a:t>bladder </a:t>
            </a:r>
            <a:r>
              <a:rPr lang="en-US" sz="9600" b="1" dirty="0">
                <a:latin typeface="Cambria"/>
                <a:ea typeface="Gungsuh"/>
              </a:rPr>
              <a:t>(= atonic bladder)</a:t>
            </a:r>
            <a:endParaRPr lang="en-US" sz="9600" dirty="0">
              <a:latin typeface="Times New Roman"/>
              <a:ea typeface="Gungsuh"/>
            </a:endParaRPr>
          </a:p>
          <a:p>
            <a:pPr lvl="0" algn="just">
              <a:lnSpc>
                <a:spcPct val="150000"/>
              </a:lnSpc>
              <a:spcBef>
                <a:spcPts val="0"/>
              </a:spcBef>
              <a:buFont typeface="Times New Roman"/>
              <a:buChar char="-"/>
            </a:pPr>
            <a:r>
              <a:rPr lang="en-US" sz="9600" dirty="0">
                <a:latin typeface="Cambria"/>
                <a:ea typeface="Gungsuh"/>
              </a:rPr>
              <a:t>Some contractions of bladder occur due to direct effect of stretch on bladder wall.</a:t>
            </a:r>
            <a:endParaRPr lang="en-US" sz="9600" dirty="0">
              <a:latin typeface="Times New Roman"/>
              <a:ea typeface="Gungsuh"/>
            </a:endParaRPr>
          </a:p>
          <a:p>
            <a:pPr lvl="0" algn="just">
              <a:lnSpc>
                <a:spcPct val="150000"/>
              </a:lnSpc>
              <a:spcBef>
                <a:spcPts val="0"/>
              </a:spcBef>
              <a:buFont typeface="Times New Roman"/>
              <a:buChar char="-"/>
            </a:pPr>
            <a:r>
              <a:rPr lang="en-US" sz="9600" b="1" dirty="0">
                <a:latin typeface="Cambria"/>
                <a:ea typeface="Gungsuh"/>
              </a:rPr>
              <a:t>Retention with overflow.</a:t>
            </a:r>
            <a:r>
              <a:rPr lang="en-US" sz="9600" dirty="0">
                <a:latin typeface="Cambria"/>
                <a:ea typeface="Gungsuh"/>
              </a:rPr>
              <a:t> When bladder becomes full of urine, any extra urine will pass via urethra as drops.</a:t>
            </a:r>
            <a:endParaRPr lang="en-US" sz="9600" dirty="0">
              <a:latin typeface="Times New Roman"/>
              <a:ea typeface="Gungsuh"/>
            </a:endParaRP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64031583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solidFill>
            <a:srgbClr val="2818FA"/>
          </a:solidFill>
        </p:spPr>
        <p:txBody>
          <a:bodyPr>
            <a:normAutofit/>
          </a:bodyPr>
          <a:lstStyle/>
          <a:p>
            <a:pPr marL="76200">
              <a:lnSpc>
                <a:spcPct val="150000"/>
              </a:lnSpc>
              <a:spcBef>
                <a:spcPts val="0"/>
              </a:spcBef>
              <a:tabLst>
                <a:tab pos="-1676400" algn="r"/>
                <a:tab pos="-1219200" algn="r"/>
              </a:tabLst>
            </a:pPr>
            <a:r>
              <a:rPr lang="en-GB" sz="3200" u="heavy" dirty="0">
                <a:solidFill>
                  <a:srgbClr val="FFFF00"/>
                </a:solidFill>
                <a:latin typeface="Arial Black"/>
                <a:ea typeface="Gungsuh"/>
              </a:rPr>
              <a:t>ABNORMALITIES OF </a:t>
            </a:r>
            <a:r>
              <a:rPr lang="en-GB" sz="3200" u="heavy" dirty="0" smtClean="0">
                <a:solidFill>
                  <a:srgbClr val="FFFF00"/>
                </a:solidFill>
                <a:latin typeface="Arial Black"/>
                <a:ea typeface="Gungsuh"/>
              </a:rPr>
              <a:t>MICTURITION</a:t>
            </a:r>
            <a:endParaRPr lang="en-US" sz="3200" dirty="0">
              <a:solidFill>
                <a:srgbClr val="FFFF00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610600" cy="4525963"/>
          </a:xfrm>
        </p:spPr>
        <p:txBody>
          <a:bodyPr>
            <a:normAutofit fontScale="25000" lnSpcReduction="20000"/>
          </a:bodyPr>
          <a:lstStyle/>
          <a:p>
            <a:pPr marL="0" lv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9600" b="1" u="heavy" dirty="0" smtClean="0">
                <a:latin typeface="Arial Black"/>
                <a:ea typeface="SimSun"/>
              </a:rPr>
              <a:t>B. EFFECT </a:t>
            </a:r>
            <a:r>
              <a:rPr lang="en-US" sz="9600" b="1" u="heavy" dirty="0">
                <a:latin typeface="Arial Black"/>
                <a:ea typeface="SimSun"/>
              </a:rPr>
              <a:t>OF BLADDER DENERVATION:</a:t>
            </a:r>
            <a:r>
              <a:rPr lang="en-US" sz="9600" dirty="0">
                <a:latin typeface="Arial Black"/>
                <a:ea typeface="SimSun"/>
              </a:rPr>
              <a:t> </a:t>
            </a:r>
            <a:endParaRPr lang="en-US" sz="8800" dirty="0">
              <a:latin typeface="Times New Roman"/>
              <a:ea typeface="SimSun"/>
            </a:endParaRPr>
          </a:p>
          <a:p>
            <a:pPr lvl="0" algn="just">
              <a:lnSpc>
                <a:spcPct val="150000"/>
              </a:lnSpc>
              <a:spcBef>
                <a:spcPts val="0"/>
              </a:spcBef>
              <a:buFont typeface="Symbol"/>
              <a:buChar char=""/>
            </a:pPr>
            <a:r>
              <a:rPr lang="en-US" sz="9600" b="1" u="heavy" dirty="0">
                <a:latin typeface="Cambria"/>
                <a:ea typeface="SimSun"/>
              </a:rPr>
              <a:t>Causes:</a:t>
            </a:r>
            <a:r>
              <a:rPr lang="en-US" sz="9600" b="1" dirty="0">
                <a:latin typeface="Cambria"/>
                <a:ea typeface="SimSun"/>
              </a:rPr>
              <a:t> </a:t>
            </a:r>
            <a:r>
              <a:rPr lang="en-US" sz="9600" dirty="0">
                <a:ea typeface="SimSun"/>
              </a:rPr>
              <a:t>Interruption of </a:t>
            </a:r>
            <a:r>
              <a:rPr lang="en-US" sz="9600" b="1" i="1" dirty="0">
                <a:ea typeface="SimSun"/>
              </a:rPr>
              <a:t>afferents &amp; efferent</a:t>
            </a:r>
            <a:r>
              <a:rPr lang="en-US" sz="9600" dirty="0">
                <a:ea typeface="SimSun"/>
              </a:rPr>
              <a:t> of bladder.</a:t>
            </a:r>
            <a:endParaRPr lang="en-US" sz="8800" dirty="0">
              <a:latin typeface="Times New Roman"/>
              <a:ea typeface="SimSun"/>
            </a:endParaRPr>
          </a:p>
          <a:p>
            <a:pPr lvl="0" algn="just">
              <a:lnSpc>
                <a:spcPct val="150000"/>
              </a:lnSpc>
              <a:spcBef>
                <a:spcPts val="0"/>
              </a:spcBef>
              <a:buFont typeface="+mj-lt"/>
              <a:buAutoNum type="alphaLcParenR"/>
              <a:tabLst>
                <a:tab pos="1170305" algn="l"/>
              </a:tabLst>
            </a:pPr>
            <a:r>
              <a:rPr lang="en-US" sz="9600" b="1" u="heavy" dirty="0">
                <a:latin typeface="Cambria"/>
                <a:ea typeface="SimSun"/>
              </a:rPr>
              <a:t>T</a:t>
            </a:r>
            <a:r>
              <a:rPr lang="en-US" sz="9600" dirty="0">
                <a:latin typeface="Cambria"/>
                <a:ea typeface="SimSun"/>
              </a:rPr>
              <a:t>umors affecting </a:t>
            </a:r>
            <a:r>
              <a:rPr lang="en-US" sz="9600" b="1" dirty="0">
                <a:latin typeface="Cambria"/>
                <a:ea typeface="SimSun"/>
              </a:rPr>
              <a:t>cauda </a:t>
            </a:r>
            <a:r>
              <a:rPr lang="en-US" sz="9600" b="1" dirty="0" err="1">
                <a:latin typeface="Cambria"/>
                <a:ea typeface="SimSun"/>
              </a:rPr>
              <a:t>equina</a:t>
            </a:r>
            <a:r>
              <a:rPr lang="en-US" sz="9600" dirty="0">
                <a:latin typeface="Cambria"/>
                <a:ea typeface="SimSun"/>
              </a:rPr>
              <a:t>.</a:t>
            </a:r>
            <a:endParaRPr lang="en-US" sz="8800" dirty="0">
              <a:latin typeface="Times New Roman"/>
              <a:ea typeface="SimSun"/>
            </a:endParaRPr>
          </a:p>
          <a:p>
            <a:pPr lvl="0" algn="just">
              <a:lnSpc>
                <a:spcPct val="150000"/>
              </a:lnSpc>
              <a:spcBef>
                <a:spcPts val="0"/>
              </a:spcBef>
              <a:buFont typeface="+mj-lt"/>
              <a:buAutoNum type="alphaLcParenR"/>
              <a:tabLst>
                <a:tab pos="1170305" algn="l"/>
              </a:tabLst>
            </a:pPr>
            <a:r>
              <a:rPr lang="en-US" sz="9600" b="1" u="heavy" dirty="0">
                <a:latin typeface="Cambria"/>
                <a:ea typeface="SimSun"/>
              </a:rPr>
              <a:t>T</a:t>
            </a:r>
            <a:r>
              <a:rPr lang="en-US" sz="9600" dirty="0">
                <a:latin typeface="Cambria"/>
                <a:ea typeface="SimSun"/>
              </a:rPr>
              <a:t>rauma to </a:t>
            </a:r>
            <a:r>
              <a:rPr lang="en-US" sz="9600" b="1" dirty="0">
                <a:latin typeface="Cambria"/>
                <a:ea typeface="SimSun"/>
              </a:rPr>
              <a:t>S </a:t>
            </a:r>
            <a:r>
              <a:rPr lang="en-US" sz="9600" b="1" baseline="-25000" dirty="0">
                <a:latin typeface="Cambria"/>
                <a:ea typeface="SimSun"/>
              </a:rPr>
              <a:t>2, 3, 4</a:t>
            </a:r>
            <a:r>
              <a:rPr lang="en-US" sz="9600" dirty="0">
                <a:latin typeface="Cambria"/>
                <a:ea typeface="SimSun"/>
              </a:rPr>
              <a:t>.</a:t>
            </a:r>
            <a:endParaRPr lang="en-US" sz="8800" dirty="0">
              <a:latin typeface="Times New Roman"/>
              <a:ea typeface="SimSun"/>
            </a:endParaRPr>
          </a:p>
          <a:p>
            <a:pPr lvl="0" algn="just">
              <a:lnSpc>
                <a:spcPct val="130000"/>
              </a:lnSpc>
              <a:spcBef>
                <a:spcPts val="0"/>
              </a:spcBef>
              <a:buFont typeface="Symbol"/>
              <a:buChar char=""/>
            </a:pPr>
            <a:r>
              <a:rPr lang="en-US" sz="9600" b="1" u="heavy" dirty="0">
                <a:latin typeface="Cambria"/>
                <a:ea typeface="SimSun"/>
              </a:rPr>
              <a:t>Effects:</a:t>
            </a:r>
            <a:endParaRPr lang="en-US" sz="8800" dirty="0">
              <a:latin typeface="Times New Roman"/>
              <a:ea typeface="SimSun"/>
            </a:endParaRPr>
          </a:p>
          <a:p>
            <a:pPr lvl="0" algn="just">
              <a:lnSpc>
                <a:spcPct val="150000"/>
              </a:lnSpc>
              <a:spcBef>
                <a:spcPts val="0"/>
              </a:spcBef>
              <a:buFont typeface="Times New Roman"/>
              <a:buChar char="-"/>
            </a:pPr>
            <a:r>
              <a:rPr lang="en-US" sz="9600" dirty="0">
                <a:latin typeface="Cambria"/>
                <a:ea typeface="Gungsuh"/>
              </a:rPr>
              <a:t>At first, </a:t>
            </a:r>
            <a:r>
              <a:rPr lang="en-US" sz="9600" b="1" dirty="0">
                <a:latin typeface="Cambria"/>
                <a:ea typeface="Gungsuh"/>
              </a:rPr>
              <a:t>distended &amp; flaccid </a:t>
            </a:r>
            <a:r>
              <a:rPr lang="en-US" sz="9600" dirty="0">
                <a:latin typeface="Cambria"/>
                <a:ea typeface="Gungsuh"/>
              </a:rPr>
              <a:t>bladder </a:t>
            </a:r>
            <a:r>
              <a:rPr lang="en-US" sz="9600" b="1" dirty="0">
                <a:latin typeface="Cambria"/>
                <a:ea typeface="Gungsuh"/>
              </a:rPr>
              <a:t>(atonic)</a:t>
            </a:r>
            <a:r>
              <a:rPr lang="en-US" sz="9600" dirty="0">
                <a:latin typeface="Cambria"/>
                <a:ea typeface="Gungsuh"/>
              </a:rPr>
              <a:t> </a:t>
            </a:r>
            <a:r>
              <a:rPr lang="en-US" sz="9600" dirty="0">
                <a:latin typeface="Cambria"/>
                <a:ea typeface="Gungsuh"/>
                <a:sym typeface="Wingdings"/>
              </a:rPr>
              <a:t></a:t>
            </a:r>
            <a:r>
              <a:rPr lang="en-US" sz="9600" dirty="0">
                <a:latin typeface="Cambria"/>
                <a:ea typeface="Gungsuh"/>
              </a:rPr>
              <a:t> </a:t>
            </a:r>
            <a:r>
              <a:rPr lang="en-US" sz="9600" b="1" dirty="0">
                <a:latin typeface="Cambria"/>
                <a:ea typeface="Gungsuh"/>
              </a:rPr>
              <a:t>retention with over flow.</a:t>
            </a:r>
            <a:endParaRPr lang="en-US" sz="8800" dirty="0">
              <a:latin typeface="Times New Roman"/>
              <a:ea typeface="Gungsuh"/>
            </a:endParaRPr>
          </a:p>
          <a:p>
            <a:pPr lvl="0" algn="just">
              <a:lnSpc>
                <a:spcPct val="150000"/>
              </a:lnSpc>
              <a:spcBef>
                <a:spcPts val="0"/>
              </a:spcBef>
              <a:buFont typeface="Times New Roman"/>
              <a:buChar char="-"/>
            </a:pPr>
            <a:r>
              <a:rPr lang="en-US" sz="9600" dirty="0">
                <a:latin typeface="Cambria"/>
                <a:ea typeface="Gungsuh"/>
              </a:rPr>
              <a:t>Then, some contractions of bladder occur due to </a:t>
            </a:r>
            <a:r>
              <a:rPr lang="en-US" sz="9600" b="1" dirty="0">
                <a:latin typeface="Cambria"/>
                <a:ea typeface="Gungsuh"/>
              </a:rPr>
              <a:t>denervation hypersensitivity</a:t>
            </a:r>
            <a:r>
              <a:rPr lang="en-US" sz="9600" dirty="0">
                <a:latin typeface="Cambria"/>
                <a:ea typeface="Gungsuh"/>
              </a:rPr>
              <a:t> </a:t>
            </a:r>
            <a:r>
              <a:rPr lang="en-US" sz="9600" dirty="0">
                <a:latin typeface="Cambria"/>
                <a:ea typeface="Gungsuh"/>
                <a:sym typeface="Wingdings"/>
              </a:rPr>
              <a:t></a:t>
            </a:r>
            <a:r>
              <a:rPr lang="en-US" sz="9600" dirty="0">
                <a:latin typeface="Cambria"/>
                <a:ea typeface="Gungsuh"/>
              </a:rPr>
              <a:t> bladder becomes more sensitive to circulating transmitters </a:t>
            </a:r>
            <a:r>
              <a:rPr lang="en-US" sz="9600" b="1" dirty="0">
                <a:latin typeface="Cambria"/>
                <a:ea typeface="Gungsuh"/>
              </a:rPr>
              <a:t>(Neurogenic bladder).</a:t>
            </a:r>
            <a:endParaRPr lang="en-US" sz="8800" dirty="0">
              <a:latin typeface="Times New Roman"/>
              <a:ea typeface="Gungsuh"/>
            </a:endParaRPr>
          </a:p>
          <a:p>
            <a:pPr lvl="0" algn="just">
              <a:lnSpc>
                <a:spcPct val="150000"/>
              </a:lnSpc>
              <a:spcBef>
                <a:spcPts val="0"/>
              </a:spcBef>
              <a:buFont typeface="Times New Roman"/>
              <a:buChar char="-"/>
            </a:pPr>
            <a:r>
              <a:rPr lang="en-US" sz="9600" dirty="0">
                <a:latin typeface="Cambria"/>
                <a:ea typeface="Gungsuh"/>
              </a:rPr>
              <a:t> Bladder becomes with </a:t>
            </a:r>
            <a:r>
              <a:rPr lang="en-US" sz="9600" b="1" dirty="0">
                <a:latin typeface="Cambria"/>
                <a:ea typeface="Gungsuh"/>
              </a:rPr>
              <a:t>shrunken lumen &amp; hypertrophied wall</a:t>
            </a:r>
            <a:r>
              <a:rPr lang="en-US" sz="9600" dirty="0">
                <a:latin typeface="Cambria"/>
                <a:ea typeface="Gungsuh"/>
              </a:rPr>
              <a:t>.</a:t>
            </a:r>
            <a:endParaRPr lang="en-US" sz="8800" dirty="0">
              <a:latin typeface="Times New Roman"/>
              <a:ea typeface="Gungsuh"/>
            </a:endParaRP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07229569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38200"/>
          </a:xfrm>
          <a:solidFill>
            <a:srgbClr val="2818FA"/>
          </a:solidFill>
        </p:spPr>
        <p:txBody>
          <a:bodyPr>
            <a:normAutofit/>
          </a:bodyPr>
          <a:lstStyle/>
          <a:p>
            <a:pPr marL="76200">
              <a:lnSpc>
                <a:spcPct val="150000"/>
              </a:lnSpc>
              <a:spcBef>
                <a:spcPts val="0"/>
              </a:spcBef>
              <a:tabLst>
                <a:tab pos="-1676400" algn="r"/>
                <a:tab pos="-1219200" algn="r"/>
              </a:tabLst>
            </a:pPr>
            <a:r>
              <a:rPr lang="en-GB" sz="3200" u="heavy" dirty="0">
                <a:solidFill>
                  <a:srgbClr val="FFFF00"/>
                </a:solidFill>
                <a:latin typeface="Arial Black"/>
                <a:ea typeface="Gungsuh"/>
              </a:rPr>
              <a:t>ABNORMALITIES OF MICTURATION</a:t>
            </a:r>
            <a:endParaRPr lang="en-US" sz="3200" dirty="0">
              <a:solidFill>
                <a:srgbClr val="FFFF00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8988972" cy="4525963"/>
          </a:xfrm>
        </p:spPr>
        <p:txBody>
          <a:bodyPr>
            <a:normAutofit fontScale="25000" lnSpcReduction="20000"/>
          </a:bodyPr>
          <a:lstStyle/>
          <a:p>
            <a:pPr marL="0" lv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9600" b="1" u="heavy" dirty="0" smtClean="0">
                <a:latin typeface="Arial Black"/>
                <a:ea typeface="SimSun"/>
              </a:rPr>
              <a:t>C. EFFECT </a:t>
            </a:r>
            <a:r>
              <a:rPr lang="en-US" sz="9600" b="1" u="heavy" dirty="0">
                <a:latin typeface="Arial Black"/>
                <a:ea typeface="SimSun"/>
              </a:rPr>
              <a:t>OF TRANSECTION OF SPINAL CORD ABOVE SACRAL REGION:</a:t>
            </a:r>
            <a:r>
              <a:rPr lang="en-US" sz="9600" dirty="0">
                <a:latin typeface="Arial Black"/>
                <a:ea typeface="SimSun"/>
              </a:rPr>
              <a:t> </a:t>
            </a:r>
            <a:r>
              <a:rPr lang="en-US" sz="9600" dirty="0">
                <a:ea typeface="SimSun"/>
              </a:rPr>
              <a:t>(Interruption of </a:t>
            </a:r>
            <a:r>
              <a:rPr lang="en-US" sz="9600" dirty="0" err="1">
                <a:ea typeface="SimSun"/>
              </a:rPr>
              <a:t>facilitatory</a:t>
            </a:r>
            <a:r>
              <a:rPr lang="en-US" sz="9600" dirty="0">
                <a:ea typeface="SimSun"/>
              </a:rPr>
              <a:t> &amp; inhibitory pathways from higher centers).</a:t>
            </a:r>
            <a:endParaRPr lang="en-US" sz="8800" dirty="0">
              <a:latin typeface="Times New Roman"/>
              <a:ea typeface="SimSun"/>
            </a:endParaRPr>
          </a:p>
          <a:p>
            <a:pPr lvl="0" algn="just">
              <a:lnSpc>
                <a:spcPct val="150000"/>
              </a:lnSpc>
              <a:spcBef>
                <a:spcPts val="0"/>
              </a:spcBef>
              <a:buFont typeface="Symbol"/>
              <a:buChar char=""/>
            </a:pPr>
            <a:r>
              <a:rPr lang="en-US" sz="9600" b="1" u="heavy" dirty="0">
                <a:latin typeface="Bookman Old Style"/>
                <a:ea typeface="SimSun"/>
              </a:rPr>
              <a:t>Stage of spinal shock:</a:t>
            </a:r>
            <a:endParaRPr lang="en-US" sz="8800" dirty="0">
              <a:latin typeface="Times New Roman"/>
              <a:ea typeface="SimSun"/>
            </a:endParaRPr>
          </a:p>
          <a:p>
            <a:pPr marL="0" lv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9600" b="1" dirty="0">
                <a:latin typeface="Bookman Old Style"/>
                <a:ea typeface="Gungsuh"/>
              </a:rPr>
              <a:t>A</a:t>
            </a:r>
            <a:r>
              <a:rPr lang="en-US" sz="9600" dirty="0">
                <a:latin typeface="Cambria"/>
                <a:ea typeface="Gungsuh"/>
              </a:rPr>
              <a:t>tonic bladder (distended &amp; flaccid) </a:t>
            </a:r>
            <a:r>
              <a:rPr lang="en-US" sz="9600" dirty="0">
                <a:latin typeface="Cambria"/>
                <a:ea typeface="Gungsuh"/>
                <a:sym typeface="Wingdings"/>
              </a:rPr>
              <a:t></a:t>
            </a:r>
            <a:r>
              <a:rPr lang="en-US" sz="9600" dirty="0">
                <a:latin typeface="Cambria"/>
                <a:ea typeface="Gungsuh"/>
              </a:rPr>
              <a:t> </a:t>
            </a:r>
            <a:r>
              <a:rPr lang="en-US" sz="9600" b="1" dirty="0">
                <a:latin typeface="Cambria"/>
                <a:ea typeface="Gungsuh"/>
              </a:rPr>
              <a:t>retention with over flow.</a:t>
            </a:r>
            <a:endParaRPr lang="en-US" sz="8800" dirty="0">
              <a:latin typeface="Times New Roman"/>
              <a:ea typeface="Gungsuh"/>
            </a:endParaRPr>
          </a:p>
          <a:p>
            <a:pPr lvl="0" algn="just">
              <a:lnSpc>
                <a:spcPct val="150000"/>
              </a:lnSpc>
              <a:spcBef>
                <a:spcPts val="0"/>
              </a:spcBef>
              <a:buFont typeface="Symbol"/>
              <a:buChar char=""/>
            </a:pPr>
            <a:r>
              <a:rPr lang="en-US" sz="9600" b="1" u="heavy" dirty="0">
                <a:latin typeface="Bookman Old Style"/>
                <a:ea typeface="SimSun"/>
              </a:rPr>
              <a:t>Stage of recovery:</a:t>
            </a:r>
            <a:endParaRPr lang="en-US" sz="8800" dirty="0">
              <a:latin typeface="Times New Roman"/>
              <a:ea typeface="SimSun"/>
            </a:endParaRPr>
          </a:p>
          <a:p>
            <a:pPr marL="0" lv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9600" b="1" dirty="0">
                <a:latin typeface="Bookman Old Style"/>
                <a:ea typeface="Gungsuh"/>
              </a:rPr>
              <a:t>A</a:t>
            </a:r>
            <a:r>
              <a:rPr lang="en-US" sz="9600" dirty="0">
                <a:latin typeface="Cambria"/>
                <a:ea typeface="Gungsuh"/>
              </a:rPr>
              <a:t>utomatic bladder (as in infants).</a:t>
            </a:r>
            <a:endParaRPr lang="en-US" sz="8800" dirty="0">
              <a:latin typeface="Times New Roman"/>
              <a:ea typeface="Gungsuh"/>
            </a:endParaRPr>
          </a:p>
          <a:p>
            <a:pPr lvl="0" algn="just">
              <a:lnSpc>
                <a:spcPct val="150000"/>
              </a:lnSpc>
              <a:spcBef>
                <a:spcPts val="0"/>
              </a:spcBef>
              <a:buFont typeface="Symbol"/>
              <a:buChar char=""/>
            </a:pPr>
            <a:r>
              <a:rPr lang="en-US" sz="9600" b="1" u="heavy" dirty="0">
                <a:latin typeface="Bookman Old Style"/>
                <a:ea typeface="SimSun"/>
              </a:rPr>
              <a:t>Stage of failure:</a:t>
            </a:r>
            <a:endParaRPr lang="en-US" sz="8800" dirty="0">
              <a:latin typeface="Times New Roman"/>
              <a:ea typeface="SimSun"/>
            </a:endParaRPr>
          </a:p>
          <a:p>
            <a:pPr marL="0" lv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9600" b="1" dirty="0">
                <a:latin typeface="Bookman Old Style"/>
                <a:ea typeface="Gungsuh"/>
              </a:rPr>
              <a:t>A</a:t>
            </a:r>
            <a:r>
              <a:rPr lang="en-US" sz="9600" dirty="0">
                <a:latin typeface="Cambria"/>
                <a:ea typeface="Gungsuh"/>
              </a:rPr>
              <a:t>tonic bladder (distended &amp; flaccid) </a:t>
            </a:r>
            <a:r>
              <a:rPr lang="en-US" sz="9600" dirty="0">
                <a:latin typeface="Cambria"/>
                <a:ea typeface="Gungsuh"/>
                <a:sym typeface="Wingdings"/>
              </a:rPr>
              <a:t></a:t>
            </a:r>
            <a:r>
              <a:rPr lang="en-US" sz="9600" dirty="0">
                <a:latin typeface="Cambria"/>
                <a:ea typeface="Gungsuh"/>
              </a:rPr>
              <a:t> </a:t>
            </a:r>
            <a:r>
              <a:rPr lang="en-US" sz="9600" b="1" dirty="0">
                <a:latin typeface="Cambria"/>
                <a:ea typeface="Gungsuh"/>
              </a:rPr>
              <a:t>retention with over flow.</a:t>
            </a:r>
            <a:endParaRPr lang="en-US" sz="8800" dirty="0">
              <a:latin typeface="Times New Roman"/>
              <a:ea typeface="Gungsuh"/>
            </a:endParaRPr>
          </a:p>
          <a:p>
            <a:pPr marL="0" indent="0" algn="justLow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8800" dirty="0" smtClean="0">
              <a:latin typeface="Times New Roman"/>
              <a:ea typeface="SimSun"/>
            </a:endParaRPr>
          </a:p>
          <a:p>
            <a:pPr lvl="0" algn="justLow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 typeface="Symbol"/>
              <a:buChar char=""/>
            </a:pPr>
            <a:r>
              <a:rPr lang="en-US" sz="9600" b="1" dirty="0" smtClean="0">
                <a:latin typeface="Cambria"/>
                <a:ea typeface="SimSun"/>
              </a:rPr>
              <a:t>Note </a:t>
            </a:r>
            <a:r>
              <a:rPr lang="en-US" sz="9600" b="1" dirty="0">
                <a:latin typeface="Cambria"/>
                <a:ea typeface="SimSun"/>
              </a:rPr>
              <a:t>that</a:t>
            </a:r>
            <a:r>
              <a:rPr lang="en-US" sz="9600" dirty="0">
                <a:latin typeface="Cambria"/>
                <a:ea typeface="SimSun"/>
              </a:rPr>
              <a:t> in all stages of spinal cord lesion the patient does not feel by filling or emptying of the bladder.</a:t>
            </a:r>
            <a:endParaRPr lang="en-US" sz="8800" dirty="0">
              <a:latin typeface="Times New Roman"/>
              <a:ea typeface="SimSun"/>
            </a:endParaRP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13617667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38200"/>
          </a:xfrm>
          <a:solidFill>
            <a:srgbClr val="2818FA"/>
          </a:solidFill>
        </p:spPr>
        <p:txBody>
          <a:bodyPr>
            <a:normAutofit/>
          </a:bodyPr>
          <a:lstStyle/>
          <a:p>
            <a:pPr marL="76200">
              <a:lnSpc>
                <a:spcPct val="150000"/>
              </a:lnSpc>
              <a:spcBef>
                <a:spcPts val="0"/>
              </a:spcBef>
              <a:tabLst>
                <a:tab pos="-1676400" algn="r"/>
                <a:tab pos="-1219200" algn="r"/>
              </a:tabLst>
            </a:pPr>
            <a:r>
              <a:rPr lang="en-GB" sz="3200" u="heavy" dirty="0">
                <a:solidFill>
                  <a:srgbClr val="FFFF00"/>
                </a:solidFill>
                <a:latin typeface="Arial Black"/>
                <a:ea typeface="Gungsuh"/>
              </a:rPr>
              <a:t>ABNORMALITIES OF MICTURATION</a:t>
            </a:r>
            <a:endParaRPr lang="en-US" sz="3200" dirty="0">
              <a:solidFill>
                <a:srgbClr val="FFFF00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610600" cy="4525963"/>
          </a:xfrm>
        </p:spPr>
        <p:txBody>
          <a:bodyPr>
            <a:normAutofit fontScale="25000" lnSpcReduction="20000"/>
          </a:bodyPr>
          <a:lstStyle/>
          <a:p>
            <a:pPr marL="0" lv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1200" b="1" u="heavy" dirty="0" smtClean="0">
                <a:latin typeface="Arial Black"/>
                <a:ea typeface="SimSun"/>
              </a:rPr>
              <a:t>D. UNINHIBITED </a:t>
            </a:r>
            <a:r>
              <a:rPr lang="en-US" sz="11200" b="1" u="heavy" dirty="0">
                <a:latin typeface="Arial Black"/>
                <a:ea typeface="SimSun"/>
              </a:rPr>
              <a:t>NEUROGENIC BLADDER</a:t>
            </a:r>
            <a:r>
              <a:rPr lang="en-US" sz="11200" b="1" dirty="0">
                <a:latin typeface="Arial Black"/>
                <a:ea typeface="SimSun"/>
              </a:rPr>
              <a:t>:</a:t>
            </a:r>
            <a:r>
              <a:rPr lang="en-US" sz="11200" dirty="0">
                <a:latin typeface="Arial Black"/>
                <a:ea typeface="SimSun"/>
              </a:rPr>
              <a:t>  </a:t>
            </a:r>
            <a:endParaRPr lang="en-US" sz="11200" dirty="0">
              <a:latin typeface="Times New Roman"/>
              <a:ea typeface="SimSun"/>
            </a:endParaRPr>
          </a:p>
          <a:p>
            <a:pPr lvl="0" algn="just">
              <a:lnSpc>
                <a:spcPct val="150000"/>
              </a:lnSpc>
              <a:spcBef>
                <a:spcPts val="0"/>
              </a:spcBef>
              <a:buFont typeface="Symbol"/>
              <a:buChar char=""/>
            </a:pPr>
            <a:r>
              <a:rPr lang="en-US" sz="11200" b="1" u="heavy" dirty="0">
                <a:latin typeface="Cambria"/>
                <a:ea typeface="SimSun"/>
              </a:rPr>
              <a:t>Causes:</a:t>
            </a:r>
            <a:r>
              <a:rPr lang="en-US" sz="11200" dirty="0">
                <a:latin typeface="Cambria"/>
                <a:ea typeface="SimSun"/>
              </a:rPr>
              <a:t> (Interruption of descending </a:t>
            </a:r>
            <a:r>
              <a:rPr lang="en-US" sz="11200" b="1" dirty="0">
                <a:latin typeface="Cambria"/>
                <a:ea typeface="SimSun"/>
              </a:rPr>
              <a:t>inhibitory</a:t>
            </a:r>
            <a:r>
              <a:rPr lang="en-US" sz="11200" dirty="0">
                <a:latin typeface="Cambria"/>
                <a:ea typeface="SimSun"/>
              </a:rPr>
              <a:t> fibers only).</a:t>
            </a:r>
            <a:endParaRPr lang="en-US" sz="11200" dirty="0">
              <a:latin typeface="Times New Roman"/>
              <a:ea typeface="SimSun"/>
            </a:endParaRPr>
          </a:p>
          <a:p>
            <a:pPr lvl="0" algn="just">
              <a:lnSpc>
                <a:spcPct val="150000"/>
              </a:lnSpc>
              <a:spcBef>
                <a:spcPts val="0"/>
              </a:spcBef>
              <a:buFont typeface="+mj-lt"/>
              <a:buAutoNum type="alphaLcParenR"/>
              <a:tabLst>
                <a:tab pos="1170305" algn="l"/>
              </a:tabLst>
            </a:pPr>
            <a:r>
              <a:rPr lang="en-US" sz="11200" dirty="0">
                <a:latin typeface="Cambria"/>
                <a:ea typeface="SimSun"/>
              </a:rPr>
              <a:t>Damage in brain stem inhibitory centers.</a:t>
            </a:r>
            <a:endParaRPr lang="en-US" sz="11200" dirty="0">
              <a:latin typeface="Times New Roman"/>
              <a:ea typeface="SimSun"/>
            </a:endParaRPr>
          </a:p>
          <a:p>
            <a:pPr lvl="0" algn="just">
              <a:lnSpc>
                <a:spcPct val="150000"/>
              </a:lnSpc>
              <a:spcBef>
                <a:spcPts val="0"/>
              </a:spcBef>
              <a:buFont typeface="+mj-lt"/>
              <a:buAutoNum type="alphaLcParenR"/>
              <a:tabLst>
                <a:tab pos="1170305" algn="l"/>
              </a:tabLst>
            </a:pPr>
            <a:r>
              <a:rPr lang="en-US" sz="11200" dirty="0">
                <a:latin typeface="Cambria"/>
                <a:ea typeface="SimSun"/>
              </a:rPr>
              <a:t>Partial damage in spinal cord.</a:t>
            </a:r>
            <a:endParaRPr lang="en-US" sz="11200" dirty="0">
              <a:latin typeface="Times New Roman"/>
              <a:ea typeface="SimSun"/>
            </a:endParaRPr>
          </a:p>
          <a:p>
            <a:pPr lvl="0" algn="just">
              <a:lnSpc>
                <a:spcPct val="150000"/>
              </a:lnSpc>
              <a:spcBef>
                <a:spcPts val="0"/>
              </a:spcBef>
              <a:buFont typeface="Symbol"/>
              <a:buChar char=""/>
            </a:pPr>
            <a:r>
              <a:rPr lang="en-US" sz="11200" b="1" u="heavy" dirty="0">
                <a:latin typeface="Cambria"/>
                <a:ea typeface="SimSun"/>
              </a:rPr>
              <a:t>Effects:</a:t>
            </a:r>
            <a:endParaRPr lang="en-US" sz="11200" dirty="0">
              <a:latin typeface="Times New Roman"/>
              <a:ea typeface="SimSun"/>
            </a:endParaRPr>
          </a:p>
          <a:p>
            <a:pPr lvl="0" algn="just">
              <a:lnSpc>
                <a:spcPct val="150000"/>
              </a:lnSpc>
              <a:spcBef>
                <a:spcPts val="0"/>
              </a:spcBef>
              <a:buFont typeface="Times New Roman"/>
              <a:buChar char="-"/>
            </a:pPr>
            <a:r>
              <a:rPr lang="en-US" sz="11200" b="1" dirty="0">
                <a:latin typeface="Cambria"/>
                <a:ea typeface="Gungsuh"/>
              </a:rPr>
              <a:t>Uncontrollable &amp; frequent </a:t>
            </a:r>
            <a:r>
              <a:rPr lang="en-US" sz="11200" b="1" dirty="0" err="1">
                <a:latin typeface="Cambria"/>
                <a:ea typeface="Gungsuh"/>
              </a:rPr>
              <a:t>micturation</a:t>
            </a:r>
            <a:r>
              <a:rPr lang="en-US" sz="11200" b="1" dirty="0">
                <a:latin typeface="Cambria"/>
                <a:ea typeface="Gungsuh"/>
              </a:rPr>
              <a:t>.</a:t>
            </a:r>
            <a:endParaRPr lang="en-US" sz="11200" dirty="0">
              <a:latin typeface="Times New Roman"/>
              <a:ea typeface="Gungsuh"/>
            </a:endParaRP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31504055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762000"/>
          </a:xfrm>
          <a:solidFill>
            <a:srgbClr val="2818FA"/>
          </a:solidFill>
        </p:spPr>
        <p:txBody>
          <a:bodyPr/>
          <a:lstStyle/>
          <a:p>
            <a:pPr eaLnBrk="1" hangingPunct="1"/>
            <a:r>
              <a:rPr lang="en-US" sz="4400" b="1" kern="1200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References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/>
        <p:txBody>
          <a:bodyPr anchor="ctr"/>
          <a:lstStyle/>
          <a:p>
            <a:pPr algn="just" rtl="0" eaLnBrk="1" hangingPunct="1"/>
            <a:r>
              <a:rPr lang="en-US" dirty="0" smtClean="0">
                <a:latin typeface="Calibri" pitchFamily="34" charset="0"/>
                <a:cs typeface="Calibri" pitchFamily="34" charset="0"/>
              </a:rPr>
              <a:t>Human physiology by Lauralee Sherwood, seventh edition</a:t>
            </a:r>
          </a:p>
          <a:p>
            <a:pPr algn="just" rtl="0" eaLnBrk="1" hangingPunct="1"/>
            <a:r>
              <a:rPr lang="en-US" dirty="0" smtClean="0">
                <a:latin typeface="Calibri" pitchFamily="34" charset="0"/>
                <a:cs typeface="Calibri" pitchFamily="34" charset="0"/>
              </a:rPr>
              <a:t>Text book physiology by </a:t>
            </a:r>
            <a:r>
              <a:rPr lang="en-US" smtClean="0">
                <a:latin typeface="Calibri" pitchFamily="34" charset="0"/>
                <a:cs typeface="Calibri" pitchFamily="34" charset="0"/>
              </a:rPr>
              <a:t>Guyton &amp; Hall, 11</a:t>
            </a:r>
            <a:r>
              <a:rPr lang="en-US" baseline="30000" smtClean="0">
                <a:latin typeface="Calibri" pitchFamily="34" charset="0"/>
                <a:cs typeface="Calibri" pitchFamily="34" charset="0"/>
              </a:rPr>
              <a:t>th</a:t>
            </a:r>
            <a:r>
              <a:rPr lang="en-US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edition</a:t>
            </a:r>
          </a:p>
          <a:p>
            <a:pPr algn="just" rtl="0" eaLnBrk="1" hangingPunct="1"/>
            <a:r>
              <a:rPr lang="en-US" dirty="0" smtClean="0">
                <a:latin typeface="Calibri" pitchFamily="34" charset="0"/>
                <a:cs typeface="Calibri" pitchFamily="34" charset="0"/>
              </a:rPr>
              <a:t>Text book of physiology by Linda .s contanzo,third edition</a:t>
            </a:r>
          </a:p>
          <a:p>
            <a:pPr algn="l" rtl="0" eaLnBrk="1" hangingPunct="1"/>
            <a:endParaRPr lang="en-US" dirty="0" smtClean="0">
              <a:latin typeface="Calibri" pitchFamily="34" charset="0"/>
              <a:cs typeface="Calibri" pitchFamily="34" charset="0"/>
            </a:endParaRPr>
          </a:p>
          <a:p>
            <a:pPr algn="l" rtl="0" eaLnBrk="1" hangingPunct="1"/>
            <a:endParaRPr lang="en-US" dirty="0" smtClean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7058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291103"/>
            <a:ext cx="6553200" cy="941796"/>
          </a:xfrm>
          <a:prstGeom prst="rect">
            <a:avLst/>
          </a:prstGeom>
          <a:solidFill>
            <a:srgbClr val="2818FA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76200">
              <a:lnSpc>
                <a:spcPct val="115000"/>
              </a:lnSpc>
              <a:spcBef>
                <a:spcPts val="0"/>
              </a:spcBef>
              <a:tabLst>
                <a:tab pos="-1676400" algn="r"/>
                <a:tab pos="-1219200" algn="r"/>
              </a:tabLst>
            </a:pPr>
            <a:r>
              <a:rPr lang="en-GB" sz="3600" dirty="0" smtClean="0">
                <a:solidFill>
                  <a:srgbClr val="FFFF00"/>
                </a:solidFill>
                <a:latin typeface="Aharoni" panose="02010803020104030203" pitchFamily="2" charset="-79"/>
                <a:ea typeface="Gungsuh"/>
                <a:cs typeface="Aharoni" panose="02010803020104030203" pitchFamily="2" charset="-79"/>
              </a:rPr>
              <a:t>URINE CONCENTRATION</a:t>
            </a:r>
            <a:r>
              <a:rPr lang="en-US" sz="4800" b="1" dirty="0" smtClean="0">
                <a:solidFill>
                  <a:srgbClr val="FFFF00"/>
                </a:solidFill>
              </a:rPr>
              <a:t> </a:t>
            </a:r>
            <a:endParaRPr lang="en-US" sz="4800" b="1" dirty="0">
              <a:solidFill>
                <a:srgbClr val="FFFF00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" y="838200"/>
            <a:ext cx="876300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endParaRPr lang="en-US" sz="2800" dirty="0" smtClean="0">
              <a:solidFill>
                <a:prstClr val="black"/>
              </a:solidFill>
            </a:endParaRPr>
          </a:p>
          <a:p>
            <a:pPr marL="457200" lvl="0" indent="-457200" algn="just">
              <a:spcBef>
                <a:spcPct val="20000"/>
              </a:spcBef>
              <a:buFont typeface="Wingdings" panose="05000000000000000000" pitchFamily="2" charset="2"/>
              <a:buChar char="q"/>
            </a:pPr>
            <a:r>
              <a:rPr lang="en-US" sz="3200" b="1" u="sng" dirty="0">
                <a:solidFill>
                  <a:prstClr val="black"/>
                </a:solidFill>
              </a:rPr>
              <a:t>Requirements for forming a concentrated </a:t>
            </a:r>
            <a:r>
              <a:rPr lang="en-US" sz="3200" b="1" u="sng" dirty="0" smtClean="0">
                <a:solidFill>
                  <a:prstClr val="black"/>
                </a:solidFill>
              </a:rPr>
              <a:t>urine:</a:t>
            </a:r>
          </a:p>
          <a:p>
            <a:pPr marL="352425" lvl="0" indent="-352425" algn="just">
              <a:lnSpc>
                <a:spcPct val="50000"/>
              </a:lnSpc>
              <a:spcBef>
                <a:spcPct val="20000"/>
              </a:spcBef>
            </a:pPr>
            <a:r>
              <a:rPr lang="en-US" sz="3200" dirty="0" smtClean="0">
                <a:solidFill>
                  <a:prstClr val="black"/>
                </a:solidFill>
              </a:rPr>
              <a:t> </a:t>
            </a:r>
          </a:p>
          <a:p>
            <a:pPr marL="514350" lvl="0" indent="-514350" algn="just">
              <a:lnSpc>
                <a:spcPct val="150000"/>
              </a:lnSpc>
              <a:spcBef>
                <a:spcPct val="20000"/>
              </a:spcBef>
              <a:buClr>
                <a:srgbClr val="CC6600"/>
              </a:buClr>
              <a:buSzPct val="95000"/>
              <a:buFont typeface="+mj-lt"/>
              <a:buAutoNum type="arabicParenR"/>
            </a:pPr>
            <a:r>
              <a:rPr lang="en-US" sz="2800" dirty="0" smtClean="0">
                <a:solidFill>
                  <a:prstClr val="black"/>
                </a:solidFill>
              </a:rPr>
              <a:t>NORMAL level of ADH</a:t>
            </a:r>
            <a:r>
              <a:rPr lang="en-US" sz="2800" i="1" dirty="0" smtClean="0">
                <a:solidFill>
                  <a:prstClr val="black"/>
                </a:solidFill>
              </a:rPr>
              <a:t> </a:t>
            </a:r>
            <a:r>
              <a:rPr lang="en-US" sz="2800" b="1" i="1" dirty="0" smtClean="0">
                <a:solidFill>
                  <a:prstClr val="black"/>
                </a:solidFill>
              </a:rPr>
              <a:t>(increase permeability)</a:t>
            </a:r>
          </a:p>
          <a:p>
            <a:pPr marL="514350" lvl="0" indent="-514350" algn="just">
              <a:lnSpc>
                <a:spcPct val="150000"/>
              </a:lnSpc>
              <a:spcBef>
                <a:spcPct val="20000"/>
              </a:spcBef>
              <a:buClr>
                <a:srgbClr val="CC6600"/>
              </a:buClr>
              <a:buSzPct val="95000"/>
              <a:buFont typeface="+mj-lt"/>
              <a:buAutoNum type="arabicParenR"/>
            </a:pPr>
            <a:r>
              <a:rPr lang="en-US" sz="2800" dirty="0" smtClean="0">
                <a:solidFill>
                  <a:prstClr val="black"/>
                </a:solidFill>
              </a:rPr>
              <a:t>High </a:t>
            </a:r>
            <a:r>
              <a:rPr lang="en-US" sz="2800" dirty="0">
                <a:solidFill>
                  <a:prstClr val="black"/>
                </a:solidFill>
              </a:rPr>
              <a:t>osmolarity of the renal medullary interstitial fluid</a:t>
            </a:r>
            <a:r>
              <a:rPr lang="en-US" sz="2800" i="1" dirty="0">
                <a:solidFill>
                  <a:prstClr val="black"/>
                </a:solidFill>
              </a:rPr>
              <a:t> </a:t>
            </a:r>
            <a:r>
              <a:rPr lang="en-US" sz="2800" b="1" i="1" dirty="0">
                <a:solidFill>
                  <a:prstClr val="black"/>
                </a:solidFill>
              </a:rPr>
              <a:t>(osmotic </a:t>
            </a:r>
            <a:r>
              <a:rPr lang="en-US" sz="2800" b="1" i="1" dirty="0" smtClean="0">
                <a:solidFill>
                  <a:prstClr val="black"/>
                </a:solidFill>
              </a:rPr>
              <a:t>gradients)</a:t>
            </a:r>
          </a:p>
          <a:p>
            <a:pPr marL="457200" lvl="0" indent="-457200" algn="just">
              <a:lnSpc>
                <a:spcPct val="150000"/>
              </a:lnSpc>
              <a:spcBef>
                <a:spcPct val="20000"/>
              </a:spcBef>
              <a:buClr>
                <a:srgbClr val="CC6600"/>
              </a:buClr>
              <a:buSzPct val="95000"/>
              <a:buFont typeface="Wingdings" panose="05000000000000000000" pitchFamily="2" charset="2"/>
              <a:buChar char="q"/>
            </a:pPr>
            <a:r>
              <a:rPr lang="en-US" sz="2800" b="1" dirty="0" smtClean="0">
                <a:solidFill>
                  <a:prstClr val="black"/>
                </a:solidFill>
              </a:rPr>
              <a:t>Driving </a:t>
            </a:r>
            <a:r>
              <a:rPr lang="en-US" sz="2800" b="1" dirty="0">
                <a:solidFill>
                  <a:prstClr val="black"/>
                </a:solidFill>
              </a:rPr>
              <a:t>force for water reabsorption </a:t>
            </a:r>
            <a:r>
              <a:rPr lang="en-US" sz="2800" dirty="0">
                <a:solidFill>
                  <a:prstClr val="black"/>
                </a:solidFill>
              </a:rPr>
              <a:t>throughout the entire length of tubules is an osmotic gradient  between tubular lumen and surrounding interstitial fluid.</a:t>
            </a:r>
          </a:p>
          <a:p>
            <a:pPr marL="352425" lvl="0" indent="-352425" algn="just">
              <a:spcBef>
                <a:spcPct val="20000"/>
              </a:spcBef>
              <a:buClr>
                <a:srgbClr val="CC6600"/>
              </a:buClr>
              <a:buSzPct val="95000"/>
              <a:buFont typeface="Wingdings" pitchFamily="2" charset="2"/>
              <a:buChar char="§"/>
            </a:pPr>
            <a:endParaRPr lang="en-US" sz="3200" i="1" dirty="0">
              <a:solidFill>
                <a:prstClr val="black"/>
              </a:solidFill>
            </a:endParaRPr>
          </a:p>
          <a:p>
            <a:pPr marL="342900" lvl="0" indent="-342900" algn="justLow">
              <a:lnSpc>
                <a:spcPct val="50000"/>
              </a:lnSpc>
              <a:spcAft>
                <a:spcPts val="600"/>
              </a:spcAft>
              <a:buSzPts val="1600"/>
              <a:buFont typeface="Wingdings"/>
              <a:buChar char=""/>
            </a:pPr>
            <a:endParaRPr lang="en-US" sz="2400" b="1" u="heavy" dirty="0" smtClean="0">
              <a:latin typeface="Bookman Old Style"/>
              <a:ea typeface="SimSun"/>
            </a:endParaRPr>
          </a:p>
        </p:txBody>
      </p:sp>
    </p:spTree>
    <p:extLst>
      <p:ext uri="{BB962C8B-B14F-4D97-AF65-F5344CB8AC3E}">
        <p14:creationId xmlns:p14="http://schemas.microsoft.com/office/powerpoint/2010/main" val="4344285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04800"/>
            <a:ext cx="7696200" cy="622606"/>
          </a:xfrm>
          <a:prstGeom prst="rect">
            <a:avLst/>
          </a:prstGeom>
          <a:solidFill>
            <a:srgbClr val="2818FA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76200">
              <a:lnSpc>
                <a:spcPct val="115000"/>
              </a:lnSpc>
              <a:spcBef>
                <a:spcPts val="0"/>
              </a:spcBef>
              <a:tabLst>
                <a:tab pos="-1676400" algn="r"/>
                <a:tab pos="-1219200" algn="r"/>
              </a:tabLst>
            </a:pPr>
            <a:r>
              <a:rPr lang="en-GB" sz="3200" u="heavy" dirty="0" smtClean="0">
                <a:solidFill>
                  <a:srgbClr val="FFFF00"/>
                </a:solidFill>
                <a:latin typeface="Arial Black"/>
                <a:ea typeface="Gungsuh"/>
              </a:rPr>
              <a:t>Loop of Henle functions</a:t>
            </a:r>
            <a:endParaRPr lang="en-US" sz="3200" dirty="0">
              <a:solidFill>
                <a:srgbClr val="FFFF00"/>
              </a:solidFill>
              <a:effectLst/>
              <a:latin typeface="Times New Roman"/>
              <a:ea typeface="Times New Roman"/>
            </a:endParaRPr>
          </a:p>
        </p:txBody>
      </p:sp>
      <p:pic>
        <p:nvPicPr>
          <p:cNvPr id="1026" name="Picture 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42"/>
          <a:stretch>
            <a:fillRect/>
          </a:stretch>
        </p:blipFill>
        <p:spPr bwMode="auto">
          <a:xfrm>
            <a:off x="457200" y="1447800"/>
            <a:ext cx="8001000" cy="3276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86374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274023"/>
            <a:ext cx="7696200" cy="707886"/>
          </a:xfrm>
          <a:prstGeom prst="rect">
            <a:avLst/>
          </a:prstGeom>
          <a:solidFill>
            <a:srgbClr val="2818FA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en-US" sz="4000" b="1" dirty="0">
                <a:solidFill>
                  <a:srgbClr val="FFFF00"/>
                </a:solidFill>
                <a:ea typeface="+mn-ea"/>
                <a:cs typeface="+mn-cs"/>
              </a:rPr>
              <a:t>medullary countercurrent system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1053334"/>
            <a:ext cx="8991599" cy="53737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200" b="1" dirty="0">
                <a:solidFill>
                  <a:prstClr val="black"/>
                </a:solidFill>
              </a:rPr>
              <a:t>Juxta medullary nephrons </a:t>
            </a:r>
          </a:p>
          <a:p>
            <a:pPr marL="742950" lvl="1" indent="-285750" algn="just">
              <a:spcBef>
                <a:spcPct val="20000"/>
              </a:spcBef>
              <a:buFont typeface="Arial" pitchFamily="34" charset="0"/>
              <a:buChar char="–"/>
            </a:pPr>
            <a:r>
              <a:rPr lang="en-US" sz="2800" dirty="0">
                <a:solidFill>
                  <a:prstClr val="black"/>
                </a:solidFill>
              </a:rPr>
              <a:t>long loop of H</a:t>
            </a:r>
            <a:r>
              <a:rPr lang="en-US" sz="2800" dirty="0" smtClean="0">
                <a:solidFill>
                  <a:prstClr val="black"/>
                </a:solidFill>
              </a:rPr>
              <a:t>enle establishes </a:t>
            </a:r>
            <a:r>
              <a:rPr lang="en-US" sz="2800" dirty="0">
                <a:solidFill>
                  <a:prstClr val="black"/>
                </a:solidFill>
              </a:rPr>
              <a:t>a vertical osmotic gradient </a:t>
            </a:r>
            <a:r>
              <a:rPr lang="en-US" sz="2800" b="1" dirty="0">
                <a:solidFill>
                  <a:srgbClr val="C00000"/>
                </a:solidFill>
              </a:rPr>
              <a:t>(</a:t>
            </a:r>
            <a:r>
              <a:rPr lang="en-US" sz="2800" b="1" u="sng" dirty="0">
                <a:solidFill>
                  <a:srgbClr val="C00000"/>
                </a:solidFill>
              </a:rPr>
              <a:t>Countercurrent multiplier</a:t>
            </a:r>
            <a:r>
              <a:rPr lang="en-US" sz="2800" b="1" dirty="0">
                <a:solidFill>
                  <a:srgbClr val="C00000"/>
                </a:solidFill>
              </a:rPr>
              <a:t>) </a:t>
            </a:r>
            <a:r>
              <a:rPr lang="en-US" sz="2800" b="1" dirty="0" smtClean="0">
                <a:solidFill>
                  <a:prstClr val="black"/>
                </a:solidFill>
              </a:rPr>
              <a:t> </a:t>
            </a:r>
            <a:endParaRPr lang="en-US" sz="2800" b="1" dirty="0">
              <a:solidFill>
                <a:prstClr val="black"/>
              </a:solidFill>
            </a:endParaRPr>
          </a:p>
          <a:p>
            <a:pPr marL="742950" lvl="1" indent="-285750" algn="just">
              <a:spcBef>
                <a:spcPct val="20000"/>
              </a:spcBef>
              <a:buFont typeface="Arial" pitchFamily="34" charset="0"/>
              <a:buChar char="–"/>
            </a:pPr>
            <a:r>
              <a:rPr lang="en-US" sz="2800" dirty="0">
                <a:solidFill>
                  <a:prstClr val="black"/>
                </a:solidFill>
              </a:rPr>
              <a:t>their </a:t>
            </a:r>
            <a:r>
              <a:rPr lang="en-US" sz="2800" dirty="0" smtClean="0">
                <a:solidFill>
                  <a:prstClr val="black"/>
                </a:solidFill>
              </a:rPr>
              <a:t>vasa </a:t>
            </a:r>
            <a:r>
              <a:rPr lang="en-US" sz="2800" dirty="0">
                <a:solidFill>
                  <a:prstClr val="black"/>
                </a:solidFill>
              </a:rPr>
              <a:t>recta preserve this gradient  while providing blood to renal </a:t>
            </a:r>
            <a:r>
              <a:rPr lang="en-US" sz="2800" dirty="0" smtClean="0">
                <a:solidFill>
                  <a:prstClr val="black"/>
                </a:solidFill>
              </a:rPr>
              <a:t>medulla</a:t>
            </a:r>
            <a:r>
              <a:rPr lang="en-US" sz="2800" b="1" dirty="0" smtClean="0">
                <a:solidFill>
                  <a:srgbClr val="C00000"/>
                </a:solidFill>
              </a:rPr>
              <a:t>  (</a:t>
            </a:r>
            <a:r>
              <a:rPr lang="en-US" sz="2800" b="1" u="sng" dirty="0" smtClean="0">
                <a:solidFill>
                  <a:srgbClr val="C00000"/>
                </a:solidFill>
              </a:rPr>
              <a:t>Countercurrent </a:t>
            </a:r>
            <a:r>
              <a:rPr lang="en-US" sz="2800" b="1" u="sng" dirty="0">
                <a:solidFill>
                  <a:srgbClr val="C00000"/>
                </a:solidFill>
              </a:rPr>
              <a:t>exchanger</a:t>
            </a:r>
            <a:r>
              <a:rPr lang="en-US" sz="2800" b="1" dirty="0">
                <a:solidFill>
                  <a:srgbClr val="C00000"/>
                </a:solidFill>
              </a:rPr>
              <a:t>) </a:t>
            </a:r>
          </a:p>
          <a:p>
            <a:pPr marL="742950" lvl="1" indent="-285750" algn="just">
              <a:spcBef>
                <a:spcPct val="20000"/>
              </a:spcBef>
              <a:buFont typeface="Arial" pitchFamily="34" charset="0"/>
              <a:buChar char="–"/>
            </a:pPr>
            <a:r>
              <a:rPr lang="en-US" sz="2800" dirty="0">
                <a:solidFill>
                  <a:prstClr val="black"/>
                </a:solidFill>
              </a:rPr>
              <a:t>collecting ducts of all </a:t>
            </a:r>
            <a:r>
              <a:rPr lang="en-US" sz="2800" dirty="0" smtClean="0">
                <a:solidFill>
                  <a:prstClr val="black"/>
                </a:solidFill>
              </a:rPr>
              <a:t>nephrons </a:t>
            </a:r>
            <a:r>
              <a:rPr lang="en-US" sz="2800" dirty="0">
                <a:solidFill>
                  <a:prstClr val="black"/>
                </a:solidFill>
              </a:rPr>
              <a:t>use the gradient in conjunction with the hormone </a:t>
            </a:r>
            <a:r>
              <a:rPr lang="en-US" sz="2800" dirty="0" smtClean="0">
                <a:solidFill>
                  <a:prstClr val="black"/>
                </a:solidFill>
              </a:rPr>
              <a:t>vasopressin, </a:t>
            </a:r>
            <a:r>
              <a:rPr lang="en-US" sz="2800" dirty="0">
                <a:solidFill>
                  <a:prstClr val="black"/>
                </a:solidFill>
              </a:rPr>
              <a:t>to produce urine of varying concentration </a:t>
            </a:r>
            <a:r>
              <a:rPr lang="en-US" sz="2800" b="1" dirty="0">
                <a:solidFill>
                  <a:srgbClr val="C00000"/>
                </a:solidFill>
              </a:rPr>
              <a:t>(</a:t>
            </a:r>
            <a:r>
              <a:rPr lang="en-US" sz="2800" b="1" u="sng" dirty="0">
                <a:solidFill>
                  <a:srgbClr val="C00000"/>
                </a:solidFill>
              </a:rPr>
              <a:t>osmotic equilibrating </a:t>
            </a:r>
            <a:r>
              <a:rPr lang="en-US" sz="2800" b="1" dirty="0">
                <a:solidFill>
                  <a:srgbClr val="C00000"/>
                </a:solidFill>
              </a:rPr>
              <a:t>device) .</a:t>
            </a:r>
          </a:p>
          <a:p>
            <a:pPr marL="342900" lvl="0" indent="-34290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200" b="1" dirty="0">
                <a:solidFill>
                  <a:prstClr val="black"/>
                </a:solidFill>
              </a:rPr>
              <a:t>Collectively this entire functional organization is known as </a:t>
            </a:r>
            <a:r>
              <a:rPr lang="en-US" sz="3200" b="1" dirty="0">
                <a:solidFill>
                  <a:srgbClr val="C00000"/>
                </a:solidFill>
              </a:rPr>
              <a:t>medullary countercurrent system </a:t>
            </a:r>
          </a:p>
        </p:txBody>
      </p:sp>
    </p:spTree>
    <p:extLst>
      <p:ext uri="{BB962C8B-B14F-4D97-AF65-F5344CB8AC3E}">
        <p14:creationId xmlns:p14="http://schemas.microsoft.com/office/powerpoint/2010/main" val="35804383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352275"/>
            <a:ext cx="6019800" cy="1508105"/>
          </a:xfrm>
          <a:prstGeom prst="rect">
            <a:avLst/>
          </a:prstGeom>
          <a:solidFill>
            <a:srgbClr val="2818FA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76200">
              <a:lnSpc>
                <a:spcPct val="115000"/>
              </a:lnSpc>
              <a:spcBef>
                <a:spcPts val="0"/>
              </a:spcBef>
              <a:tabLst>
                <a:tab pos="-1676400" algn="r"/>
                <a:tab pos="-1219200" algn="r"/>
              </a:tabLst>
            </a:pPr>
            <a:r>
              <a:rPr lang="en-GB" sz="4000" b="1" dirty="0">
                <a:solidFill>
                  <a:srgbClr val="FFFF00"/>
                </a:solidFill>
                <a:latin typeface="Cambria"/>
                <a:ea typeface="Gungsuh"/>
                <a:cs typeface="+mn-cs"/>
              </a:rPr>
              <a:t>Hypertonic medullary interstitium</a:t>
            </a:r>
            <a:endParaRPr lang="en-US" sz="4000" dirty="0">
              <a:solidFill>
                <a:srgbClr val="FFFF00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59979" y="1905000"/>
            <a:ext cx="8382000" cy="3689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endParaRPr lang="en-US" sz="2800" dirty="0" smtClean="0">
              <a:solidFill>
                <a:prstClr val="black"/>
              </a:solidFill>
            </a:endParaRPr>
          </a:p>
          <a:p>
            <a:pPr marL="342900" lvl="0" indent="-342900" algn="just">
              <a:lnSpc>
                <a:spcPct val="150000"/>
              </a:lnSpc>
              <a:buFont typeface="Wingdings"/>
              <a:buChar char=""/>
            </a:pPr>
            <a:r>
              <a:rPr lang="en-GB" sz="3200" b="1" u="heavy" dirty="0">
                <a:latin typeface="Cambria"/>
                <a:ea typeface="Gungsuh"/>
              </a:rPr>
              <a:t>Causes of Hypertonic medullary interstitium:</a:t>
            </a:r>
            <a:endParaRPr lang="en-US" sz="3200" dirty="0">
              <a:latin typeface="Times New Roman"/>
              <a:ea typeface="SimSun"/>
            </a:endParaRPr>
          </a:p>
          <a:p>
            <a:pPr algn="just">
              <a:lnSpc>
                <a:spcPct val="150000"/>
              </a:lnSpc>
            </a:pPr>
            <a:r>
              <a:rPr lang="en-US" sz="3200" b="1" dirty="0">
                <a:latin typeface="Cambria"/>
                <a:ea typeface="SimSun"/>
              </a:rPr>
              <a:t>1- Countercurrent mechanisms (60%).</a:t>
            </a:r>
            <a:endParaRPr lang="en-US" sz="3200" dirty="0">
              <a:latin typeface="Times New Roman"/>
              <a:ea typeface="SimSun"/>
            </a:endParaRPr>
          </a:p>
          <a:p>
            <a:pPr algn="just">
              <a:lnSpc>
                <a:spcPct val="150000"/>
              </a:lnSpc>
              <a:tabLst>
                <a:tab pos="2250440" algn="ctr"/>
              </a:tabLst>
            </a:pPr>
            <a:r>
              <a:rPr lang="en-US" sz="3200" b="1" dirty="0">
                <a:latin typeface="Cambria"/>
                <a:ea typeface="SimSun"/>
              </a:rPr>
              <a:t>2- Urea cycle (40%).	</a:t>
            </a:r>
            <a:endParaRPr lang="en-US" sz="3200" dirty="0">
              <a:latin typeface="Times New Roman"/>
              <a:ea typeface="SimSun"/>
            </a:endParaRPr>
          </a:p>
          <a:p>
            <a:pPr marL="342900" lvl="0" indent="-342900" algn="justLow">
              <a:lnSpc>
                <a:spcPct val="50000"/>
              </a:lnSpc>
              <a:spcAft>
                <a:spcPts val="600"/>
              </a:spcAft>
              <a:buSzPts val="1600"/>
              <a:buFont typeface="Wingdings"/>
              <a:buChar char=""/>
            </a:pPr>
            <a:endParaRPr lang="en-US" sz="2400" b="1" u="heavy" dirty="0" smtClean="0">
              <a:latin typeface="Bookman Old Style"/>
              <a:ea typeface="SimSu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Content Placeholder 2"/>
          <p:cNvSpPr>
            <a:spLocks noGrp="1"/>
          </p:cNvSpPr>
          <p:nvPr>
            <p:ph idx="1"/>
          </p:nvPr>
        </p:nvSpPr>
        <p:spPr>
          <a:xfrm>
            <a:off x="250825" y="1412875"/>
            <a:ext cx="8893175" cy="1728788"/>
          </a:xfrm>
        </p:spPr>
        <p:txBody>
          <a:bodyPr/>
          <a:lstStyle/>
          <a:p>
            <a:pPr algn="l" rtl="0">
              <a:buFont typeface="Arial" pitchFamily="34" charset="0"/>
              <a:buNone/>
            </a:pPr>
            <a:r>
              <a:rPr lang="en-US" altLang="en-US" sz="2800" b="1" smtClean="0">
                <a:latin typeface="Arial" pitchFamily="34" charset="0"/>
                <a:cs typeface="Arial" pitchFamily="34" charset="0"/>
              </a:rPr>
              <a:t>Def.</a:t>
            </a:r>
          </a:p>
          <a:p>
            <a:pPr algn="l" rtl="0"/>
            <a:r>
              <a:rPr lang="en-US" altLang="en-US" sz="2600" smtClean="0">
                <a:latin typeface="Arial" pitchFamily="34" charset="0"/>
                <a:cs typeface="Arial" pitchFamily="34" charset="0"/>
              </a:rPr>
              <a:t>It is the system in which the </a:t>
            </a:r>
            <a:r>
              <a:rPr lang="en-US" altLang="en-US" sz="2600" b="1" smtClean="0">
                <a:latin typeface="Arial" pitchFamily="34" charset="0"/>
                <a:cs typeface="Arial" pitchFamily="34" charset="0"/>
              </a:rPr>
              <a:t>inflow</a:t>
            </a:r>
            <a:r>
              <a:rPr lang="en-US" altLang="en-US" sz="2600" smtClean="0">
                <a:latin typeface="Arial" pitchFamily="34" charset="0"/>
                <a:cs typeface="Arial" pitchFamily="34" charset="0"/>
              </a:rPr>
              <a:t> runs parallel, in close proximity and in counter direction to the </a:t>
            </a:r>
            <a:r>
              <a:rPr lang="en-US" altLang="en-US" sz="2600" b="1" smtClean="0">
                <a:latin typeface="Arial" pitchFamily="34" charset="0"/>
                <a:cs typeface="Arial" pitchFamily="34" charset="0"/>
              </a:rPr>
              <a:t>outflow</a:t>
            </a:r>
            <a:r>
              <a:rPr lang="en-US" altLang="en-US" sz="260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l" rtl="0"/>
            <a:endParaRPr lang="en-US" altLang="en-US" sz="2600" smtClean="0">
              <a:cs typeface="Arial" pitchFamily="34" charset="0"/>
            </a:endParaRPr>
          </a:p>
        </p:txBody>
      </p:sp>
      <p:pic>
        <p:nvPicPr>
          <p:cNvPr id="38916" name="Picture 2" descr="Countercurrent multiplier hypothesis, PowerPoint Templates, Images, Diagrams, Slid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2781300"/>
            <a:ext cx="5256213" cy="381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862651" y="0"/>
            <a:ext cx="732957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2818FA"/>
                </a:solidFill>
                <a:effectLst>
                  <a:outerShdw blurRad="50800" algn="tl" rotWithShape="0">
                    <a:srgbClr val="000000"/>
                  </a:outerShdw>
                </a:effectLst>
                <a:cs typeface="Times New Roman" pitchFamily="18" charset="0"/>
              </a:rPr>
              <a:t>A</a:t>
            </a:r>
            <a:r>
              <a:rPr lang="en-US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2818FA"/>
                </a:solidFill>
                <a:effectLst>
                  <a:outerShdw blurRad="50800" algn="tl" rotWithShape="0">
                    <a:srgbClr val="000000"/>
                  </a:outerShdw>
                </a:effectLst>
                <a:cs typeface="Times New Roman" pitchFamily="18" charset="0"/>
              </a:rPr>
              <a:t>) </a:t>
            </a:r>
            <a:r>
              <a:rPr lang="en-US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2818FA"/>
                </a:solidFill>
                <a:effectLst>
                  <a:outerShdw blurRad="50800" algn="tl" rotWithShape="0">
                    <a:srgbClr val="000000"/>
                  </a:outerShdw>
                </a:effectLst>
                <a:cs typeface="Times New Roman" pitchFamily="18" charset="0"/>
              </a:rPr>
              <a:t>Counter-Current Multiplier System</a:t>
            </a:r>
            <a:endParaRPr lang="en-US" sz="3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2818FA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43076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763000" cy="5638800"/>
          </a:xfrm>
        </p:spPr>
        <p:txBody>
          <a:bodyPr>
            <a:noAutofit/>
          </a:bodyPr>
          <a:lstStyle/>
          <a:p>
            <a:pPr lvl="0" algn="just">
              <a:spcBef>
                <a:spcPts val="0"/>
              </a:spcBef>
              <a:spcAft>
                <a:spcPts val="600"/>
              </a:spcAft>
              <a:buSzPts val="1400"/>
              <a:buFont typeface="Wingdings"/>
              <a:buChar char=""/>
              <a:tabLst>
                <a:tab pos="-1676400" algn="r"/>
                <a:tab pos="-1219200" algn="r"/>
                <a:tab pos="457200" algn="l"/>
              </a:tabLst>
            </a:pPr>
            <a:r>
              <a:rPr lang="en-GB" sz="2800" b="1" i="1" dirty="0">
                <a:latin typeface="Cambria"/>
                <a:ea typeface="Gungsuh"/>
              </a:rPr>
              <a:t>Loop of Henle acts as a counter current multiplier</a:t>
            </a:r>
            <a:r>
              <a:rPr lang="en-GB" sz="2800" dirty="0">
                <a:latin typeface="Cambria"/>
                <a:ea typeface="Gungsuh"/>
              </a:rPr>
              <a:t> due to: </a:t>
            </a:r>
            <a:endParaRPr lang="en-US" sz="2800" dirty="0">
              <a:latin typeface="Times New Roman"/>
              <a:ea typeface="Times New Roman"/>
            </a:endParaRPr>
          </a:p>
          <a:p>
            <a:pPr marL="0" lvl="0" indent="0" algn="just">
              <a:lnSpc>
                <a:spcPct val="130000"/>
              </a:lnSpc>
              <a:spcBef>
                <a:spcPts val="600"/>
              </a:spcBef>
              <a:buSzPts val="1400"/>
              <a:buNone/>
              <a:tabLst>
                <a:tab pos="-1676400" algn="r"/>
                <a:tab pos="-1219200" algn="r"/>
                <a:tab pos="1080135" algn="l"/>
                <a:tab pos="1170305" algn="l"/>
              </a:tabLst>
            </a:pPr>
            <a:r>
              <a:rPr lang="en-US" sz="2800" b="1" dirty="0" smtClean="0">
                <a:latin typeface="Cambria"/>
                <a:ea typeface="Gungsuh"/>
              </a:rPr>
              <a:t>1) Two </a:t>
            </a:r>
            <a:r>
              <a:rPr lang="en-GB" sz="2800" b="1" dirty="0">
                <a:latin typeface="Cambria"/>
                <a:ea typeface="Gungsuh"/>
              </a:rPr>
              <a:t>currents of fluids</a:t>
            </a:r>
            <a:r>
              <a:rPr lang="en-GB" sz="2800" dirty="0">
                <a:latin typeface="Cambria"/>
                <a:ea typeface="Gungsuh"/>
              </a:rPr>
              <a:t> run in </a:t>
            </a:r>
            <a:r>
              <a:rPr lang="en-GB" sz="2800" b="1" dirty="0">
                <a:latin typeface="Cambria"/>
                <a:ea typeface="Gungsuh"/>
              </a:rPr>
              <a:t>opposite direction,</a:t>
            </a:r>
            <a:r>
              <a:rPr lang="en-GB" sz="2800" dirty="0">
                <a:latin typeface="Cambria"/>
                <a:ea typeface="Gungsuh"/>
              </a:rPr>
              <a:t> </a:t>
            </a:r>
            <a:r>
              <a:rPr lang="en-GB" sz="2800" b="1" dirty="0">
                <a:latin typeface="Cambria"/>
                <a:ea typeface="Gungsuh"/>
              </a:rPr>
              <a:t>parallel</a:t>
            </a:r>
            <a:r>
              <a:rPr lang="en-GB" sz="2800" dirty="0">
                <a:latin typeface="Cambria"/>
                <a:ea typeface="Gungsuh"/>
              </a:rPr>
              <a:t> </a:t>
            </a:r>
            <a:r>
              <a:rPr lang="en-GB" sz="2800" b="1" dirty="0">
                <a:latin typeface="Cambria"/>
                <a:ea typeface="Gungsuh"/>
              </a:rPr>
              <a:t>to &amp;</a:t>
            </a:r>
            <a:r>
              <a:rPr lang="en-GB" sz="2800" dirty="0">
                <a:latin typeface="Cambria"/>
                <a:ea typeface="Gungsuh"/>
              </a:rPr>
              <a:t> </a:t>
            </a:r>
            <a:r>
              <a:rPr lang="en-GB" sz="2800" b="1" dirty="0">
                <a:latin typeface="Cambria"/>
                <a:ea typeface="Gungsuh"/>
              </a:rPr>
              <a:t>near</a:t>
            </a:r>
            <a:r>
              <a:rPr lang="en-GB" sz="2800" dirty="0">
                <a:latin typeface="Cambria"/>
                <a:ea typeface="Gungsuh"/>
              </a:rPr>
              <a:t> to each other (descending &amp; ascending limbs).</a:t>
            </a:r>
            <a:r>
              <a:rPr lang="en-US" sz="2800" dirty="0"/>
              <a:t> </a:t>
            </a:r>
            <a:r>
              <a:rPr lang="en-GB" sz="2800" dirty="0">
                <a:latin typeface="Cambria"/>
                <a:ea typeface="Gungsuh"/>
              </a:rPr>
              <a:t>Descending limb is </a:t>
            </a:r>
            <a:r>
              <a:rPr lang="en-GB" sz="2800" b="1" dirty="0">
                <a:latin typeface="Cambria"/>
                <a:ea typeface="Gungsuh"/>
              </a:rPr>
              <a:t>permeable to water but not to Na</a:t>
            </a:r>
            <a:r>
              <a:rPr lang="en-GB" sz="2800" b="1" baseline="30000" dirty="0">
                <a:latin typeface="Cambria"/>
                <a:ea typeface="Gungsuh"/>
              </a:rPr>
              <a:t>+</a:t>
            </a:r>
            <a:r>
              <a:rPr lang="en-GB" sz="2800" b="1" dirty="0">
                <a:latin typeface="Cambria"/>
                <a:ea typeface="Gungsuh"/>
              </a:rPr>
              <a:t>,</a:t>
            </a:r>
            <a:r>
              <a:rPr lang="en-GB" sz="2800" dirty="0">
                <a:latin typeface="Cambria"/>
                <a:ea typeface="Gungsuh"/>
              </a:rPr>
              <a:t> while ascending limb is </a:t>
            </a:r>
            <a:r>
              <a:rPr lang="en-GB" sz="2800" b="1" dirty="0">
                <a:latin typeface="Cambria"/>
                <a:ea typeface="Gungsuh"/>
              </a:rPr>
              <a:t>impermeable to water but permeable to Na</a:t>
            </a:r>
            <a:r>
              <a:rPr lang="en-GB" sz="2800" b="1" baseline="30000" dirty="0" smtClean="0">
                <a:latin typeface="Cambria"/>
                <a:ea typeface="Gungsuh"/>
              </a:rPr>
              <a:t>+</a:t>
            </a:r>
            <a:r>
              <a:rPr lang="en-GB" sz="2800" dirty="0" smtClean="0">
                <a:latin typeface="Cambria"/>
                <a:ea typeface="Gungsuh"/>
              </a:rPr>
              <a:t>.</a:t>
            </a:r>
          </a:p>
          <a:p>
            <a:pPr marL="514350" lvl="0" indent="-514350" algn="just">
              <a:lnSpc>
                <a:spcPct val="130000"/>
              </a:lnSpc>
              <a:spcBef>
                <a:spcPts val="600"/>
              </a:spcBef>
              <a:buSzPts val="1400"/>
              <a:buAutoNum type="arabicParenR"/>
              <a:tabLst>
                <a:tab pos="-1676400" algn="r"/>
                <a:tab pos="-1219200" algn="r"/>
                <a:tab pos="1080135" algn="l"/>
                <a:tab pos="1170305" algn="l"/>
              </a:tabLst>
            </a:pPr>
            <a:endParaRPr lang="en-US" sz="2800" dirty="0">
              <a:latin typeface="Times New Roman"/>
              <a:ea typeface="Times New Roman"/>
            </a:endParaRPr>
          </a:p>
          <a:p>
            <a:pPr marL="0" lvl="0" indent="0" algn="just">
              <a:lnSpc>
                <a:spcPct val="130000"/>
              </a:lnSpc>
              <a:spcBef>
                <a:spcPts val="600"/>
              </a:spcBef>
              <a:buSzPts val="1400"/>
              <a:buNone/>
              <a:tabLst>
                <a:tab pos="-1676400" algn="r"/>
                <a:tab pos="-1219200" algn="r"/>
                <a:tab pos="1080135" algn="l"/>
                <a:tab pos="1170305" algn="l"/>
              </a:tabLst>
            </a:pPr>
            <a:r>
              <a:rPr lang="en-GB" sz="2800" dirty="0" smtClean="0">
                <a:latin typeface="Cambria"/>
                <a:ea typeface="Gungsuh"/>
              </a:rPr>
              <a:t>2) Thick </a:t>
            </a:r>
            <a:r>
              <a:rPr lang="en-GB" sz="2800" dirty="0">
                <a:latin typeface="Cambria"/>
                <a:ea typeface="Gungsuh"/>
              </a:rPr>
              <a:t>ascending part of loop has</a:t>
            </a:r>
            <a:r>
              <a:rPr lang="en-GB" sz="2800" b="1" dirty="0">
                <a:latin typeface="Cambria"/>
                <a:ea typeface="Gungsuh"/>
              </a:rPr>
              <a:t> Na</a:t>
            </a:r>
            <a:r>
              <a:rPr lang="en-GB" sz="2800" b="1" baseline="30000" dirty="0">
                <a:latin typeface="Cambria"/>
                <a:ea typeface="Gungsuh"/>
              </a:rPr>
              <a:t>+</a:t>
            </a:r>
            <a:r>
              <a:rPr lang="en-GB" sz="2800" b="1" dirty="0">
                <a:latin typeface="Cambria"/>
                <a:ea typeface="Gungsuh"/>
              </a:rPr>
              <a:t> pump</a:t>
            </a:r>
            <a:r>
              <a:rPr lang="en-GB" sz="2800" dirty="0">
                <a:latin typeface="Cambria"/>
                <a:ea typeface="Gungsuh"/>
              </a:rPr>
              <a:t> needing energy derived from </a:t>
            </a:r>
            <a:r>
              <a:rPr lang="en-GB" sz="2800" b="1" dirty="0">
                <a:latin typeface="Cambria"/>
                <a:ea typeface="Gungsuh"/>
              </a:rPr>
              <a:t>ATP</a:t>
            </a:r>
            <a:r>
              <a:rPr lang="en-GB" sz="2800" dirty="0">
                <a:latin typeface="Cambria"/>
                <a:ea typeface="Gungsuh"/>
              </a:rPr>
              <a:t>. </a:t>
            </a:r>
            <a:endParaRPr lang="en-US" sz="2800" dirty="0">
              <a:latin typeface="Times New Roman"/>
              <a:ea typeface="Times New Roman"/>
            </a:endParaRPr>
          </a:p>
          <a:p>
            <a:pPr lvl="1">
              <a:buFont typeface="Times" charset="0"/>
              <a:buChar char="•"/>
              <a:defRPr/>
            </a:pPr>
            <a:endParaRPr lang="en-US" sz="2000" dirty="0">
              <a:solidFill>
                <a:prstClr val="black"/>
              </a:solidFill>
            </a:endParaRPr>
          </a:p>
        </p:txBody>
      </p:sp>
      <p:sp>
        <p:nvSpPr>
          <p:cNvPr id="4608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190192"/>
            <a:ext cx="7924800" cy="783035"/>
          </a:xfrm>
          <a:prstGeom prst="rect">
            <a:avLst/>
          </a:prstGeom>
          <a:solidFill>
            <a:srgbClr val="2818FA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76200">
              <a:lnSpc>
                <a:spcPct val="140000"/>
              </a:lnSpc>
              <a:spcBef>
                <a:spcPts val="0"/>
              </a:spcBef>
              <a:tabLst>
                <a:tab pos="-1676400" algn="r"/>
                <a:tab pos="-1219200" algn="r"/>
              </a:tabLst>
            </a:pPr>
            <a:r>
              <a:rPr lang="en-GB" sz="3600" b="1" dirty="0">
                <a:solidFill>
                  <a:srgbClr val="FFFF00"/>
                </a:solidFill>
                <a:latin typeface="Bookman Old Style"/>
                <a:ea typeface="Gungsuh"/>
                <a:cs typeface="Times New Roman"/>
              </a:rPr>
              <a:t>A)</a:t>
            </a:r>
            <a:r>
              <a:rPr lang="en-GB" sz="3600" b="1" u="heavy" dirty="0">
                <a:solidFill>
                  <a:srgbClr val="FFFF00"/>
                </a:solidFill>
                <a:latin typeface="Bookman Old Style"/>
                <a:ea typeface="Gungsuh"/>
                <a:cs typeface="Times New Roman"/>
              </a:rPr>
              <a:t> Counter current multiplier</a:t>
            </a:r>
            <a:endParaRPr lang="en-US" sz="3600" b="1" dirty="0">
              <a:solidFill>
                <a:srgbClr val="FFFF00"/>
              </a:solidFill>
              <a:effectLst/>
              <a:latin typeface="Times New Roman"/>
              <a:ea typeface="Times New Roman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12697991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1770</TotalTime>
  <Words>1669</Words>
  <Application>Microsoft Office PowerPoint</Application>
  <PresentationFormat>On-screen Show (4:3)</PresentationFormat>
  <Paragraphs>190</Paragraphs>
  <Slides>36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5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2" baseType="lpstr">
      <vt:lpstr>1_Office Theme</vt:lpstr>
      <vt:lpstr>Office Theme</vt:lpstr>
      <vt:lpstr>2_Office Theme</vt:lpstr>
      <vt:lpstr>3_Office Theme</vt:lpstr>
      <vt:lpstr>4_Office Theme</vt:lpstr>
      <vt:lpstr>Photo Editor Photo</vt:lpstr>
      <vt:lpstr>COUNTER CURRENT MECHANISM the power of the kidney to concentrate urine</vt:lpstr>
      <vt:lpstr>Objectives </vt:lpstr>
      <vt:lpstr>URINE CONCENTRATION </vt:lpstr>
      <vt:lpstr>URINE CONCENTRATION </vt:lpstr>
      <vt:lpstr>Loop of Henle functions</vt:lpstr>
      <vt:lpstr>medullary countercurrent system</vt:lpstr>
      <vt:lpstr>Hypertonic medullary interstitium</vt:lpstr>
      <vt:lpstr>PowerPoint Presentation</vt:lpstr>
      <vt:lpstr>A) Counter current multiplier</vt:lpstr>
      <vt:lpstr>A) Counter current multiplier</vt:lpstr>
      <vt:lpstr>PowerPoint Presentation</vt:lpstr>
      <vt:lpstr> </vt:lpstr>
      <vt:lpstr>A) Counter current multiplier</vt:lpstr>
      <vt:lpstr>A) Counter current multiplier</vt:lpstr>
      <vt:lpstr>PowerPoint Presentation</vt:lpstr>
      <vt:lpstr>PowerPoint Presentation</vt:lpstr>
      <vt:lpstr>PowerPoint Presentation</vt:lpstr>
      <vt:lpstr>B) Counter current exchanger  (= role of vasa recta)</vt:lpstr>
      <vt:lpstr>B) Counter current exchanger  (= role of vasa recta)</vt:lpstr>
      <vt:lpstr>B) Counter current exchanger  (= role of vasa recta)</vt:lpstr>
      <vt:lpstr>B) Counter current exchanger  (= role of vasa recta)</vt:lpstr>
      <vt:lpstr>The Vasa Recta Preserve Hyperosmolarity of Renal Medulla</vt:lpstr>
      <vt:lpstr>Urea cycle  (Re-circulation of urea)</vt:lpstr>
      <vt:lpstr>Urea cycle</vt:lpstr>
      <vt:lpstr>Urea cycle</vt:lpstr>
      <vt:lpstr>PowerPoint Presentation</vt:lpstr>
      <vt:lpstr>PowerPoint Presentation</vt:lpstr>
      <vt:lpstr>PowerPoint Presentation</vt:lpstr>
      <vt:lpstr>PowerPoint Presentation</vt:lpstr>
      <vt:lpstr>MICTURATION REFLEX</vt:lpstr>
      <vt:lpstr>Reflex and Voluntary Control of Micturition</vt:lpstr>
      <vt:lpstr>ABNORMALITIES OF MICTURATION</vt:lpstr>
      <vt:lpstr>ABNORMALITIES OF MICTURITION</vt:lpstr>
      <vt:lpstr>ABNORMALITIES OF MICTURATION</vt:lpstr>
      <vt:lpstr>ABNORMALITIES OF MICTURATION</vt:lpstr>
      <vt:lpstr>References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Shaikh Mujeeb</dc:creator>
  <cp:lastModifiedBy>Jihan Badawi</cp:lastModifiedBy>
  <cp:revision>205</cp:revision>
  <dcterms:created xsi:type="dcterms:W3CDTF">2013-08-26T08:29:22Z</dcterms:created>
  <dcterms:modified xsi:type="dcterms:W3CDTF">2016-05-08T10:57:03Z</dcterms:modified>
</cp:coreProperties>
</file>